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7340263" cy="9753600"/>
  <p:notesSz cx="6858000" cy="9144000"/>
  <p:embeddedFontLst>
    <p:embeddedFont>
      <p:font typeface="Calibri" panose="020F0502020204030204" pitchFamily="34" charset="0"/>
      <p:regular r:id="rId76"/>
      <p:bold r:id="rId77"/>
      <p:italic r:id="rId78"/>
      <p:boldItalic r:id="rId79"/>
    </p:embeddedFont>
    <p:embeddedFont>
      <p:font typeface="Helvetica Neue" panose="020B0604020202020204" charset="0"/>
      <p:regular r:id="rId80"/>
      <p:bold r:id="rId81"/>
      <p:italic r:id="rId82"/>
      <p:boldItalic r:id="rId83"/>
    </p:embeddedFont>
    <p:embeddedFont>
      <p:font typeface="Open Sans" panose="020B0606030504020204" pitchFamily="34" charset="0"/>
      <p:regular r:id="rId84"/>
      <p:bold r:id="rId85"/>
      <p:italic r:id="rId86"/>
      <p:boldItalic r:id="rId87"/>
    </p:embeddedFont>
    <p:embeddedFont>
      <p:font typeface="Open Sans Light" panose="020B0306030504020204" pitchFamily="34" charset="0"/>
      <p:regular r:id="rId88"/>
      <p:bold r:id="rId89"/>
      <p:italic r:id="rId90"/>
      <p:boldItalic r:id="rId91"/>
    </p:embeddedFont>
    <p:embeddedFont>
      <p:font typeface="Tahoma" panose="020B0604030504040204" pitchFamily="34" charset="0"/>
      <p:regular r:id="rId92"/>
      <p:bold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4" roundtripDataSignature="AMtx7mgYH1jTvAYx+i9USThMOv+1f7s8F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73D6A9-BA1B-E968-40FE-C9AE9FD92C95}" name="Piesch, Sophia" initials="PS" userId="Piesch, Sophi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3ADDD"/>
    <a:srgbClr val="7395D3"/>
    <a:srgbClr val="FFC000"/>
    <a:srgbClr val="A5A5A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150" autoAdjust="0"/>
  </p:normalViewPr>
  <p:slideViewPr>
    <p:cSldViewPr snapToGrid="0">
      <p:cViewPr varScale="1">
        <p:scale>
          <a:sx n="26" d="100"/>
          <a:sy n="26" d="100"/>
        </p:scale>
        <p:origin x="2013"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font" Target="fonts/font15.fntdata"/><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customschemas.google.com/relationships/presentationmetadata" Target="metadata"/><Relationship Id="rId9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8.fntdata"/><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cwed2.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penaire.eu/briefpaper-rdm-infonoads" TargetMode="External"/><Relationship Id="rId7" Type="http://schemas.openxmlformats.org/officeDocument/2006/relationships/hyperlink" Target="https://dataverse.harvard.edu/"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figshare.com/" TargetMode="External"/><Relationship Id="rId5" Type="http://schemas.openxmlformats.org/officeDocument/2006/relationships/hyperlink" Target="https://zenodo.org/" TargetMode="External"/><Relationship Id="rId4" Type="http://schemas.openxmlformats.org/officeDocument/2006/relationships/hyperlink" Target="https://www.cessda.eu/Research-Infrastructure/Training/Expert-tour-guide-on-Data-Management/6.-Archive-Publish/Publishing-with-CESSDA-archives"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ukdataservice.ac.uk/use-data/data-in-use/case-study/?id=4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ilo.org/wcmsp5/groups/public/---dgreports/---dcomm/---publ/documents/publication/wcms_172572.pdf,%20accessed%2017-12-201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200"/>
              <a:buFont typeface="Open Sans"/>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Now we will see where you can find data</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European social science data archives provide access to extensive collections of data. </a:t>
            </a: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Each archive’s collection is unique.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Archives vary in size. Large archives may provide both national and international data, and small archives can have more limited national data collections.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Quantitative data is most common, particularly data from social surveys. Making social science archives a key source of individual-level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Some archives also include qualitative data, for example, interview transcripts and field notes.</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Sources of data include major collaborative studies, official statistics and government studies to small research projects and individual researchers.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Collections can include current data (though note the processing of data means data might not be archived for many months after data collection). They can also include older data collections including studies that have been collecting data over decades.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There is a general trend towards greater data archiving and sharing due to interest in enhancing public investments in research and in making research more transparent.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u="sng" dirty="0">
                <a:latin typeface="Open Sans" panose="020B0606030504020204" pitchFamily="34" charset="0"/>
                <a:ea typeface="Open Sans" panose="020B0606030504020204" pitchFamily="34" charset="0"/>
                <a:cs typeface="Open Sans" panose="020B0606030504020204" pitchFamily="34" charset="0"/>
                <a:sym typeface="Open Sans"/>
              </a:rPr>
              <a:t>Some background</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This workshop has been developed by CESSDA.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CESSDA is the Consortium of European Social Science Data Archives.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i="0" dirty="0">
                <a:latin typeface="Open Sans" panose="020B0606030504020204" pitchFamily="34" charset="0"/>
                <a:ea typeface="Open Sans" panose="020B0606030504020204" pitchFamily="34" charset="0"/>
                <a:cs typeface="Open Sans" panose="020B0606030504020204" pitchFamily="34" charset="0"/>
                <a:sym typeface="Open Sans"/>
              </a:rPr>
              <a:t>Its vision is to provide a full-scale sustainable research infrastructure that enables the research community to conduct high-quality research, which in turn leads to effective solutions to the major challenges facing society today. </a:t>
            </a:r>
            <a:endParaRPr sz="1100" i="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Key tasks underlying this vision include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developing standards and best practices around the management and archiving of social science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facilitating researcher access to important resources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43501" algn="l" rtl="0">
              <a:lnSpc>
                <a:spcPct val="117999"/>
              </a:lnSpc>
              <a:spcBef>
                <a:spcPts val="0"/>
              </a:spcBef>
              <a:spcAft>
                <a:spcPts val="0"/>
              </a:spcAft>
              <a:buSzPts val="2200"/>
              <a:buFont typeface="Arial"/>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Ways this work is being developed include e-services such as the CESSDA data catalogue, training and coordinating the network of European data service providers.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Many of the data services in Europe are CESSDA members. This map highlights the different national data services in Europe.  The darker blue signals member countries</a:t>
            </a:r>
            <a:r>
              <a:rPr lang="en-GB" sz="1100" b="0" dirty="0">
                <a:latin typeface="Open Sans" panose="020B0606030504020204" pitchFamily="34" charset="0"/>
                <a:ea typeface="Open Sans" panose="020B0606030504020204" pitchFamily="34" charset="0"/>
                <a:cs typeface="Open Sans" panose="020B0606030504020204" pitchFamily="34" charset="0"/>
                <a:sym typeface="Open Sans"/>
              </a:rPr>
              <a:t>. Partner countries are in light blue. </a:t>
            </a:r>
            <a:endParaRPr sz="1100" b="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27" name="Google Shape;2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But what do national data services do?</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National data services typically combine the archiving of research data with activities to make data available for research, teaching and learning purposes. Core activities include checking data and metadata, maintaining catalogues and managing access to data. Many seek data for their collection and develop training for those creating data and for users of data.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In reality, access to results from scientific research is often not completely open. But, we have movement in the rights decoration.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There is an ambitious proposal for a European Open Science Cloud and work to make data FAIR. Principals emphasize the function of research infrastructures especially trusted data depositories such as national data archives. </a:t>
            </a:r>
          </a:p>
          <a:p>
            <a:pPr marL="457200" marR="0" lvl="0" indent="-228600" algn="l" rtl="0">
              <a:lnSpc>
                <a:spcPct val="117999"/>
              </a:lnSpc>
              <a:spcBef>
                <a:spcPts val="0"/>
              </a:spcBef>
              <a:spcAft>
                <a:spcPts val="0"/>
              </a:spcAft>
              <a:buClr>
                <a:srgbClr val="000000"/>
              </a:buClr>
              <a:buSzPts val="1400"/>
              <a:buFont typeface="Arial"/>
              <a:buNone/>
            </a:pPr>
            <a:endParaRPr lang="en-GB"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457200" marR="0" lvl="0" indent="-228600" algn="l" rtl="0">
              <a:lnSpc>
                <a:spcPct val="117999"/>
              </a:lnSpc>
              <a:spcBef>
                <a:spcPts val="0"/>
              </a:spcBef>
              <a:spcAft>
                <a:spcPts val="0"/>
              </a:spcAft>
              <a:buClr>
                <a:srgbClr val="000000"/>
              </a:buClr>
              <a:buSzPts val="1400"/>
              <a:buFont typeface="Arial"/>
              <a:buNone/>
            </a:pPr>
            <a:endParaRPr lang="en-GB" sz="11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Now let me tell you something about Slovenian social science data archives: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00000"/>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00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It was founded in 1997</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00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We serve as Slovenian national data repository for social sciences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00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Currently we have around 600 surveys with data in data catalogue and 150 with metadata (description of survey)</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00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We had around 800 users registered in 2017 and 168 survey data used for detailed secondary analysis</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00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Oldest data sets are from 1966 (public opinion survey)</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00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Wide range of topics covered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00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In most cases data relates only to Slovenia and few international</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71450" lvl="0" indent="-171450" algn="l" rtl="0">
              <a:lnSpc>
                <a:spcPct val="117999"/>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Metadata is in SI an EN, data files  mostly in SI</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Provide overview</a:t>
            </a:r>
          </a:p>
          <a:p>
            <a:pPr marL="0" lvl="0" indent="0" algn="l" rtl="0">
              <a:lnSpc>
                <a:spcPct val="115000"/>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endParaRPr>
          </a:p>
          <a:p>
            <a:pPr marL="366405" lvl="0" indent="-366405" algn="l" rtl="0">
              <a:lnSpc>
                <a:spcPct val="115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This session is about introducing types of data available and how to find data for a research project</a:t>
            </a:r>
            <a:endParaRPr sz="1100" dirty="0">
              <a:latin typeface="Open Sans" panose="020B0606030504020204" pitchFamily="34" charset="0"/>
              <a:ea typeface="Open Sans" panose="020B0606030504020204" pitchFamily="34" charset="0"/>
              <a:cs typeface="Open Sans" panose="020B0606030504020204" pitchFamily="34" charset="0"/>
            </a:endParaRPr>
          </a:p>
          <a:p>
            <a:pPr marL="366405" lvl="0" indent="-366405" algn="l" rtl="0">
              <a:lnSpc>
                <a:spcPct val="115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Five sections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366405" lvl="0" indent="-366405" algn="l" rtl="0">
              <a:lnSpc>
                <a:spcPct val="115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Lectures/talking but also practical activities where the aim is to find data for a specific research question </a:t>
            </a:r>
            <a:endParaRPr sz="1100" dirty="0">
              <a:latin typeface="Open Sans" panose="020B0606030504020204" pitchFamily="34" charset="0"/>
              <a:ea typeface="Open Sans" panose="020B0606030504020204" pitchFamily="34" charset="0"/>
              <a:cs typeface="Open Sans" panose="020B0606030504020204" pitchFamily="34" charset="0"/>
            </a:endParaRPr>
          </a:p>
          <a:p>
            <a:pPr marL="366405" lvl="0" indent="-366405" algn="l" rtl="0">
              <a:lnSpc>
                <a:spcPct val="115000"/>
              </a:lnSpc>
              <a:spcBef>
                <a:spcPts val="0"/>
              </a:spcBef>
              <a:spcAft>
                <a:spcPts val="0"/>
              </a:spcAft>
              <a:buSzPts val="2200"/>
              <a:buFont typeface="Arial" panose="020B0604020202020204" pitchFamily="34" charset="0"/>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Assumes no prior knowledge but we recognize you may come with relevant experience and knowledge, therefore - opportunity to share and learn from each other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05" name="Google Shape;105;p2:notes"/>
          <p:cNvSpPr txBox="1">
            <a:spLocks noGrp="1"/>
          </p:cNvSpPr>
          <p:nvPr>
            <p:ph type="sldNum" idx="12"/>
          </p:nvPr>
        </p:nvSpPr>
        <p:spPr>
          <a:xfrm>
            <a:off x="3884363" y="8684880"/>
            <a:ext cx="2972535" cy="456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en-GB" sz="2400" b="1" i="0" u="none" strike="noStrike" cap="none">
                <a:solidFill>
                  <a:srgbClr val="000000"/>
                </a:solidFill>
                <a:latin typeface="Helvetica Neue"/>
                <a:ea typeface="Helvetica Neue"/>
                <a:cs typeface="Helvetica Neue"/>
                <a:sym typeface="Helvetica Neue"/>
              </a:rPr>
              <a:t>2</a:t>
            </a:fld>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 UK Data Service provides access to the UK’s largest collection of social, economic, and population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We also support users with training and guidance.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 data collection includes major UK and cross-national surveys including many government sponsored surveys.</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Longitudinal studies including a large household panel survey called Understanding society and several cohort studies following individuals born in 1958, 1970 and 2000.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There is data from the UK Census from 1971 to 2011. There are also qualitative data collections containing in-depth interview transcripts, diaries, anthropological field notes, answers to open-ended survey questions, audio-visual recordings and images.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 UK Data Service also has an online repository called Reshare for researchers  to archive, publish and share research data. It help support the requirement for researchers with grants from the UK’s Economic and Social Research Council to archive the data from their research. With data deposited in Reshare, the UK Data Service ensures they conform with ethical and legal requirements.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a:p>
            <a:pPr marL="0" lvl="0" indent="0" algn="l" rtl="0">
              <a:lnSpc>
                <a:spcPct val="117999"/>
              </a:lnSpc>
              <a:spcBef>
                <a:spcPts val="0"/>
              </a:spcBef>
              <a:spcAft>
                <a:spcPts val="0"/>
              </a:spcAft>
              <a:buSzPts val="2200"/>
              <a:buFont typeface="Helvetica Neue"/>
              <a:buNone/>
            </a:pPr>
            <a:endParaRPr dirty="0">
              <a:latin typeface="Open Sans"/>
              <a:ea typeface="Open Sans"/>
              <a:cs typeface="Open Sans"/>
              <a:sym typeface="Open Sans"/>
            </a:endParaRPr>
          </a:p>
        </p:txBody>
      </p:sp>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Many European countries participate in international survey research programmes. Current programmes cover a range of themes/topics. Here are some examples…</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And we can discuss some in more depth…</a:t>
            </a:r>
            <a:endParaRPr sz="11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The International Social Survey Programme (ISSP) is an annual programme of cross-national collaboration on surveys. For example, the 2015 data covers 37 countries. The collaborative model means survey questions for each modules are agreed by an expert group and the questions are included in existing national survey programmes. </a:t>
            </a:r>
            <a:endParaRPr sz="11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It consists of thematic modules on a range of topics including the Role of Government Family and Changing Gender Roles, Environment and Health and Health Care. These modules are then rotated (Examples on slide)</a:t>
            </a:r>
            <a:endParaRPr sz="11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Then we have European social Survey which is biennial cross-national survey.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Survey has the highest methodological standards.</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Data are freely available for 36 countries, participation of countries vary from year to year.</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 ESS data are probably the most used and cited data in Europe.</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These resources contain valuable information and resources such as survey documentation and publications on substantive findings and methodological discussions</a:t>
            </a:r>
            <a:r>
              <a:rPr lang="en-GB" dirty="0">
                <a:latin typeface="Open Sans"/>
                <a:ea typeface="Open Sans"/>
                <a:cs typeface="Open Sans"/>
                <a:sym typeface="Open Sans"/>
              </a:rPr>
              <a:t>. </a:t>
            </a:r>
            <a:endParaRPr dirty="0"/>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b="0" dirty="0">
                <a:latin typeface="Open Sans" panose="020B0606030504020204" pitchFamily="34" charset="0"/>
                <a:ea typeface="Open Sans" panose="020B0606030504020204" pitchFamily="34" charset="0"/>
                <a:cs typeface="Open Sans" panose="020B0606030504020204" pitchFamily="34" charset="0"/>
                <a:sym typeface="Open Sans"/>
              </a:rPr>
              <a:t>SHARE, the Survey of Health, Ageing and Retirement in Europe</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SHARE is a longitudinal study collecting data from more than 123,000 individuals aged 50 or older across 27 European countries and Israel. SHARE provides micro data on health, socio-economic status and social and family networks and is a major resource for research into ageing.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b="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b="0" dirty="0">
                <a:latin typeface="Open Sans" panose="020B0606030504020204" pitchFamily="34" charset="0"/>
                <a:ea typeface="Open Sans" panose="020B0606030504020204" pitchFamily="34" charset="0"/>
                <a:cs typeface="Open Sans" panose="020B0606030504020204" pitchFamily="34" charset="0"/>
                <a:sym typeface="Open Sans"/>
              </a:rPr>
              <a:t>Accessing data from cross-national studies</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Many cross-national studies have dedicated infrastructures and websites for distributing data such as SHARE (on slide)</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Share data can be accessed at http://www.share-project.org/data-access.html</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 final source of data to highlight are major longitudinal studies in Europe.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Longitudinal studies are a precious resource for social and economic research; as tracking the same individuals over time enables the analysis of change at the individual level. There are a number of longitudinal studies in Europe. These household panel studies offer key examples:</a:t>
            </a: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 German Socio-Economic Panel (SOEP) is a study of nearly 11,000 households and started in 1984.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Understanding society is a very large study of following the lives of 40,000 UK households. It started in 2009 but also incorporated participants in an older panel study that lasted for 25 years.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Swiss household panel study started in 1999 with a sample of just over 5,000.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Access to SOEP via the German Institute for Economic Research.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Understanding Society and Swiss Household panel study via the national social science data service within each country.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Some harmonisation between these studies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b="0" dirty="0">
                <a:latin typeface="Open Sans" panose="020B0606030504020204" pitchFamily="34" charset="0"/>
                <a:ea typeface="Open Sans" panose="020B0606030504020204" pitchFamily="34" charset="0"/>
                <a:cs typeface="Open Sans" panose="020B0606030504020204" pitchFamily="34" charset="0"/>
                <a:sym typeface="Open Sans"/>
              </a:rPr>
              <a:t>At European level, an important longitudinal study is EU-SILC, coordinated by EUROSTAT - individual-level changes are measured over a four-year period. </a:t>
            </a:r>
            <a:endParaRPr sz="1100" b="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 wide range of organisation provide access to key sources of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Here are 5 important examples, especially of macro/aggregate time series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Eurostat is an important one to highlight for data about European countries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5" name="Google Shape;385;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Eurostat is the statistical office of the European Union. Its key task is to provide statistics at European level that enable comparisons between countries and regions (national and sub-national data across a wide range of themes).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Eurostat also provides access to several major sources of microdata including the European Union Statistics on Income and Living Conditions (EU-SILC), collects individual level data on income, poverty, and living conditions and includes a longitudinal element.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 EU-LFS gives harmonised data at on employment and related topics.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These sources of microdata are used to derive many agreement level statistics but researchers can apply to access the microdata itself.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2" name="Google Shape;392;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dirty="0">
                <a:latin typeface="Open Sans"/>
                <a:ea typeface="Open Sans"/>
                <a:cs typeface="Open Sans"/>
                <a:sym typeface="Open Sans"/>
              </a:rPr>
              <a:t>Another source of official statistical data beside Eurostat, that include data from various countries is MISSY an online service platform</a:t>
            </a:r>
            <a:endParaRPr dirty="0"/>
          </a:p>
          <a:p>
            <a:pPr marL="0" lvl="0" indent="0" algn="l" rtl="0">
              <a:lnSpc>
                <a:spcPct val="117999"/>
              </a:lnSpc>
              <a:spcBef>
                <a:spcPts val="0"/>
              </a:spcBef>
              <a:spcAft>
                <a:spcPts val="0"/>
              </a:spcAft>
              <a:buNone/>
            </a:pPr>
            <a:endParaRPr dirty="0">
              <a:latin typeface="Open Sans"/>
              <a:ea typeface="Open Sans"/>
              <a:cs typeface="Open Sans"/>
              <a:sym typeface="Open Sans"/>
            </a:endParaRPr>
          </a:p>
          <a:p>
            <a:pPr marL="0" lvl="0" indent="0" algn="l" rtl="0">
              <a:lnSpc>
                <a:spcPct val="117999"/>
              </a:lnSpc>
              <a:spcBef>
                <a:spcPts val="0"/>
              </a:spcBef>
              <a:spcAft>
                <a:spcPts val="0"/>
              </a:spcAft>
              <a:buNone/>
            </a:pPr>
            <a:r>
              <a:rPr lang="en-GB" dirty="0">
                <a:latin typeface="Open Sans"/>
                <a:ea typeface="Open Sans"/>
                <a:cs typeface="Open Sans"/>
                <a:sym typeface="Open Sans"/>
              </a:rPr>
              <a:t>Includes metadata at the study and variable level as well as reports and tools for data handling and analysis</a:t>
            </a:r>
            <a:endParaRPr dirty="0">
              <a:latin typeface="Open Sans"/>
              <a:ea typeface="Open Sans"/>
              <a:cs typeface="Open Sans"/>
              <a:sym typeface="Open Sans"/>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a:p>
            <a:pPr marL="0" lvl="0" indent="0" algn="l" rtl="0">
              <a:lnSpc>
                <a:spcPct val="117999"/>
              </a:lnSpc>
              <a:spcBef>
                <a:spcPts val="0"/>
              </a:spcBef>
              <a:spcAft>
                <a:spcPts val="0"/>
              </a:spcAft>
              <a:buNone/>
            </a:pPr>
            <a:r>
              <a:rPr lang="en-GB" dirty="0">
                <a:latin typeface="Open Sans"/>
                <a:ea typeface="Open Sans"/>
                <a:cs typeface="Open Sans"/>
                <a:sym typeface="Open Sans"/>
              </a:rPr>
              <a:t>Missy currently documents the following official statistics microdata </a:t>
            </a:r>
            <a:endParaRPr dirty="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dirty="0">
                <a:latin typeface="Open Sans"/>
                <a:ea typeface="Open Sans"/>
                <a:cs typeface="Open Sans"/>
                <a:sym typeface="Open Sans"/>
              </a:rPr>
              <a:t>If we look at EU – SILC (</a:t>
            </a:r>
            <a:r>
              <a:rPr lang="en-GB" sz="2200" b="0" i="0" u="none" strike="noStrike" cap="none" dirty="0">
                <a:solidFill>
                  <a:srgbClr val="000000"/>
                </a:solidFill>
                <a:latin typeface="Open Sans"/>
                <a:ea typeface="Open Sans"/>
                <a:cs typeface="Open Sans"/>
                <a:sym typeface="Open Sans"/>
              </a:rPr>
              <a:t>European Union Statistics on Income and Living Conditions) study you can see that you can search for metadata according to you needs e.g. year, country </a:t>
            </a:r>
            <a:endParaRPr dirty="0">
              <a:latin typeface="Open Sans"/>
              <a:ea typeface="Open Sans"/>
              <a:cs typeface="Open Sans"/>
              <a:sym typeface="Open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6" name="Google Shape;406;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a:ea typeface="Open Sans"/>
                <a:cs typeface="Open Sans"/>
                <a:sym typeface="Open Sans"/>
              </a:rPr>
              <a:t>Centralising and integrating metadata from European Statistics</a:t>
            </a:r>
            <a:endParaRPr sz="1100" dirty="0">
              <a:latin typeface="Open Sans"/>
              <a:ea typeface="Open Sans"/>
              <a:cs typeface="Open Sans"/>
              <a:sym typeface="Open Sans"/>
            </a:endParaRPr>
          </a:p>
          <a:p>
            <a:pPr marL="0" lvl="0" indent="0" algn="l" rtl="0">
              <a:lnSpc>
                <a:spcPct val="117999"/>
              </a:lnSpc>
              <a:spcBef>
                <a:spcPts val="0"/>
              </a:spcBef>
              <a:spcAft>
                <a:spcPts val="0"/>
              </a:spcAft>
              <a:buNone/>
            </a:pPr>
            <a:endParaRPr sz="1100" dirty="0">
              <a:latin typeface="Open Sans"/>
              <a:ea typeface="Open Sans"/>
              <a:cs typeface="Open Sans"/>
              <a:sym typeface="Open Sans"/>
            </a:endParaRPr>
          </a:p>
          <a:p>
            <a:pPr marL="0" lvl="0" indent="0" algn="l" rtl="0">
              <a:lnSpc>
                <a:spcPct val="117999"/>
              </a:lnSpc>
              <a:spcBef>
                <a:spcPts val="0"/>
              </a:spcBef>
              <a:spcAft>
                <a:spcPts val="0"/>
              </a:spcAft>
              <a:buNone/>
            </a:pPr>
            <a:r>
              <a:rPr lang="en-GB" sz="1100" b="0" i="0" u="none" strike="noStrike" cap="none" dirty="0">
                <a:solidFill>
                  <a:srgbClr val="000000"/>
                </a:solidFill>
                <a:latin typeface="Open Sans"/>
                <a:ea typeface="Open Sans"/>
                <a:cs typeface="Open Sans"/>
                <a:sym typeface="Open Sans"/>
              </a:rPr>
              <a:t>Provides a large and comprehensive </a:t>
            </a:r>
            <a:r>
              <a:rPr lang="en-GB" sz="1100" b="1" i="0" u="none" strike="noStrike" cap="none" dirty="0">
                <a:solidFill>
                  <a:srgbClr val="000000"/>
                </a:solidFill>
                <a:latin typeface="Open Sans"/>
                <a:ea typeface="Open Sans"/>
                <a:cs typeface="Open Sans"/>
                <a:sym typeface="Open Sans"/>
              </a:rPr>
              <a:t>overview</a:t>
            </a:r>
            <a:r>
              <a:rPr lang="en-GB" sz="1100" b="0" i="0" u="none" strike="noStrike" cap="none" dirty="0">
                <a:solidFill>
                  <a:srgbClr val="000000"/>
                </a:solidFill>
                <a:latin typeface="Open Sans"/>
                <a:ea typeface="Open Sans"/>
                <a:cs typeface="Open Sans"/>
                <a:sym typeface="Open Sans"/>
              </a:rPr>
              <a:t> of official micro data disseminated for research purposes by the national statistical institutes (NSI) across Europe.</a:t>
            </a:r>
            <a:endParaRPr sz="1100" dirty="0">
              <a:latin typeface="Open Sans"/>
              <a:ea typeface="Open Sans"/>
              <a:cs typeface="Open Sans"/>
              <a:sym typeface="Open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a:cs typeface="Open Sans"/>
                <a:sym typeface="Open Sans"/>
              </a:rPr>
              <a:t>Researchers might also share their data via their dedicated websites. </a:t>
            </a:r>
            <a:endParaRPr sz="1100" dirty="0">
              <a:latin typeface="Open Sans "/>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One example is the Comparative Welfare Entitlements Dataset (CWED), which contains information about the structure and generosity of social insurance benefits in 33 countries around the world. </a:t>
            </a:r>
            <a:endParaRPr sz="1100" dirty="0">
              <a:latin typeface="Open Sans "/>
              <a:ea typeface="Open Sans"/>
              <a:cs typeface="Open Sans"/>
              <a:sym typeface="Open Sans"/>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The data contained here are an updated and extended version of CWED 1, which has been available since 2004. </a:t>
            </a:r>
            <a:endParaRPr sz="1100" dirty="0">
              <a:latin typeface="Open Sans "/>
              <a:ea typeface="Open Sans"/>
              <a:cs typeface="Open Sans"/>
              <a:sym typeface="Open Sans"/>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This web site allows you to download customized portions of the CWED 2 data, browse the Working Paper Series or access documentary material. </a:t>
            </a:r>
            <a:r>
              <a:rPr lang="en-GB" sz="1100" u="sng" dirty="0">
                <a:solidFill>
                  <a:schemeClr val="hlink"/>
                </a:solidFill>
                <a:latin typeface="Open Sans "/>
                <a:ea typeface="Open Sans"/>
                <a:cs typeface="Open Sans"/>
                <a:sym typeface="Open Sans"/>
                <a:hlinkClick r:id="rId3"/>
              </a:rPr>
              <a:t>http://cwed2.org/</a:t>
            </a:r>
            <a:endParaRPr sz="1100" dirty="0">
              <a:latin typeface="Open Sans "/>
              <a:ea typeface="Open Sans"/>
              <a:cs typeface="Open Sans"/>
              <a:sym typeface="Open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a:cs typeface="Open Sans"/>
                <a:sym typeface="Open Sans"/>
              </a:rPr>
              <a:t>Data can often be accessed through a data repository, which is a digital archive collecting, preserving and displaying datasets, related documentation and metadata (</a:t>
            </a:r>
            <a:r>
              <a:rPr lang="en-GB" sz="1100" u="sng" dirty="0" err="1">
                <a:solidFill>
                  <a:schemeClr val="hlink"/>
                </a:solidFill>
                <a:latin typeface="Open Sans "/>
                <a:ea typeface="Open Sans"/>
                <a:cs typeface="Open Sans"/>
                <a:sym typeface="Open Sans"/>
                <a:hlinkClick r:id="rId3"/>
              </a:rPr>
              <a:t>OpenAIRE</a:t>
            </a:r>
            <a:r>
              <a:rPr lang="en-GB" sz="1100" u="sng" dirty="0">
                <a:solidFill>
                  <a:schemeClr val="hlink"/>
                </a:solidFill>
                <a:latin typeface="Open Sans "/>
                <a:ea typeface="Open Sans"/>
                <a:cs typeface="Open Sans"/>
                <a:sym typeface="Open Sans"/>
                <a:hlinkClick r:id="rId3"/>
              </a:rPr>
              <a:t>, 2017</a:t>
            </a:r>
            <a:r>
              <a:rPr lang="en-GB" sz="1100" dirty="0">
                <a:latin typeface="Open Sans "/>
                <a:ea typeface="Open Sans"/>
                <a:cs typeface="Open Sans"/>
                <a:sym typeface="Open Sans"/>
              </a:rPr>
              <a:t>). There different types of data repository. </a:t>
            </a:r>
          </a:p>
          <a:p>
            <a:pPr marL="0" lvl="0" indent="0" algn="l" rtl="0">
              <a:lnSpc>
                <a:spcPct val="117999"/>
              </a:lnSpc>
              <a:spcBef>
                <a:spcPts val="0"/>
              </a:spcBef>
              <a:spcAft>
                <a:spcPts val="0"/>
              </a:spcAft>
              <a:buNone/>
            </a:pP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u="sng" dirty="0">
                <a:solidFill>
                  <a:schemeClr val="hlink"/>
                </a:solidFill>
                <a:latin typeface="Open Sans "/>
                <a:ea typeface="Open Sans"/>
                <a:cs typeface="Open Sans"/>
                <a:sym typeface="Open Sans"/>
                <a:hlinkClick r:id="rId4"/>
              </a:rPr>
              <a:t>The CESSDA archives</a:t>
            </a:r>
            <a:r>
              <a:rPr lang="en-GB" sz="1100" dirty="0">
                <a:latin typeface="Open Sans "/>
                <a:ea typeface="Open Sans"/>
                <a:cs typeface="Open Sans"/>
                <a:sym typeface="Open Sans"/>
              </a:rPr>
              <a:t> are examples of </a:t>
            </a:r>
            <a:r>
              <a:rPr lang="en-GB" sz="1100" b="0" dirty="0">
                <a:latin typeface="Open Sans "/>
                <a:ea typeface="Open Sans"/>
                <a:cs typeface="Open Sans"/>
                <a:sym typeface="Open Sans"/>
              </a:rPr>
              <a:t>domain-specific trusted repositories. </a:t>
            </a:r>
            <a:r>
              <a:rPr lang="en-GB" sz="1100" dirty="0">
                <a:latin typeface="Open Sans "/>
                <a:ea typeface="Open Sans"/>
                <a:cs typeface="Open Sans"/>
                <a:sym typeface="Open Sans"/>
              </a:rPr>
              <a:t>As a general rule, this kind of repositories includes only high-quality data with a potential for reuse. </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Institutional research data repositories</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General purpose repositories such as </a:t>
            </a:r>
            <a:r>
              <a:rPr lang="en-GB" sz="1100" u="sng" dirty="0" err="1">
                <a:solidFill>
                  <a:schemeClr val="hlink"/>
                </a:solidFill>
                <a:latin typeface="Open Sans "/>
                <a:ea typeface="Open Sans"/>
                <a:cs typeface="Open Sans"/>
                <a:sym typeface="Open Sans"/>
                <a:hlinkClick r:id="rId5"/>
              </a:rPr>
              <a:t>Zenodo</a:t>
            </a:r>
            <a:r>
              <a:rPr lang="en-GB" sz="1100" dirty="0">
                <a:latin typeface="Open Sans "/>
                <a:ea typeface="Open Sans"/>
                <a:cs typeface="Open Sans"/>
                <a:sym typeface="Open Sans"/>
              </a:rPr>
              <a:t> (n.d.), </a:t>
            </a:r>
            <a:r>
              <a:rPr lang="en-GB" sz="1100" u="sng" dirty="0" err="1">
                <a:solidFill>
                  <a:schemeClr val="hlink"/>
                </a:solidFill>
                <a:latin typeface="Open Sans "/>
                <a:ea typeface="Open Sans"/>
                <a:cs typeface="Open Sans"/>
                <a:sym typeface="Open Sans"/>
                <a:hlinkClick r:id="rId6"/>
              </a:rPr>
              <a:t>Figshare</a:t>
            </a:r>
            <a:r>
              <a:rPr lang="en-GB" sz="1100" dirty="0">
                <a:latin typeface="Open Sans "/>
                <a:ea typeface="Open Sans"/>
                <a:cs typeface="Open Sans"/>
                <a:sym typeface="Open Sans"/>
              </a:rPr>
              <a:t> (n.d.) or </a:t>
            </a:r>
            <a:r>
              <a:rPr lang="en-GB" sz="1100" u="sng" dirty="0">
                <a:solidFill>
                  <a:schemeClr val="hlink"/>
                </a:solidFill>
                <a:latin typeface="Open Sans "/>
                <a:ea typeface="Open Sans"/>
                <a:cs typeface="Open Sans"/>
                <a:sym typeface="Open Sans"/>
                <a:hlinkClick r:id="rId7"/>
              </a:rPr>
              <a:t>Harvard </a:t>
            </a:r>
            <a:r>
              <a:rPr lang="en-GB" sz="1100" u="sng" dirty="0" err="1">
                <a:solidFill>
                  <a:schemeClr val="hlink"/>
                </a:solidFill>
                <a:latin typeface="Open Sans "/>
                <a:ea typeface="Open Sans"/>
                <a:cs typeface="Open Sans"/>
                <a:sym typeface="Open Sans"/>
                <a:hlinkClick r:id="rId7"/>
              </a:rPr>
              <a:t>Dataverse</a:t>
            </a:r>
            <a:r>
              <a:rPr lang="en-GB" sz="1100" dirty="0">
                <a:latin typeface="Open Sans "/>
                <a:ea typeface="Open Sans"/>
                <a:cs typeface="Open Sans"/>
                <a:sym typeface="Open Sans"/>
              </a:rPr>
              <a:t> (2017). </a:t>
            </a:r>
            <a:endParaRPr sz="1100" dirty="0">
              <a:latin typeface="Open Sans "/>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GB" sz="1100" dirty="0">
                <a:latin typeface="Open Sans"/>
                <a:ea typeface="Open Sans"/>
                <a:cs typeface="Open Sans"/>
                <a:sym typeface="Open Sans"/>
              </a:rPr>
              <a:t>On this website you can find a registry of research data repositories </a:t>
            </a:r>
            <a:endParaRPr sz="1100" dirty="0">
              <a:latin typeface="Open Sans"/>
              <a:ea typeface="Open Sans"/>
              <a:cs typeface="Open Sans"/>
              <a:sym typeface="Open Sans"/>
            </a:endParaRPr>
          </a:p>
          <a:p>
            <a:pPr marL="0" marR="0" lvl="0" indent="0" algn="l" rtl="0">
              <a:lnSpc>
                <a:spcPct val="117999"/>
              </a:lnSpc>
              <a:spcBef>
                <a:spcPts val="0"/>
              </a:spcBef>
              <a:spcAft>
                <a:spcPts val="0"/>
              </a:spcAft>
              <a:buClr>
                <a:srgbClr val="000000"/>
              </a:buClr>
              <a:buSzPts val="1400"/>
              <a:buFont typeface="Arial"/>
              <a:buNone/>
            </a:pPr>
            <a:endParaRPr sz="1100" u="sng" dirty="0">
              <a:solidFill>
                <a:schemeClr val="hlink"/>
              </a:solidFill>
              <a:latin typeface="Open Sans"/>
              <a:ea typeface="Open Sans"/>
              <a:cs typeface="Open Sans"/>
              <a:sym typeface="Open Sans"/>
              <a:hlinkClick r:id="rId3"/>
            </a:endParaRPr>
          </a:p>
          <a:p>
            <a:pPr marL="0" marR="0" lvl="0" indent="0" algn="l" rtl="0">
              <a:lnSpc>
                <a:spcPct val="117999"/>
              </a:lnSpc>
              <a:spcBef>
                <a:spcPts val="0"/>
              </a:spcBef>
              <a:spcAft>
                <a:spcPts val="0"/>
              </a:spcAft>
              <a:buClr>
                <a:srgbClr val="000000"/>
              </a:buClr>
              <a:buSzPts val="1400"/>
              <a:buFont typeface="Arial"/>
              <a:buNone/>
            </a:pPr>
            <a:r>
              <a:rPr lang="en-GB" sz="1100" u="sng" dirty="0">
                <a:solidFill>
                  <a:schemeClr val="hlink"/>
                </a:solidFill>
                <a:latin typeface="Open Sans"/>
                <a:ea typeface="Open Sans"/>
                <a:cs typeface="Open Sans"/>
                <a:sym typeface="Open Sans"/>
                <a:hlinkClick r:id="rId3"/>
              </a:rPr>
              <a:t>Re3data.org</a:t>
            </a:r>
            <a:r>
              <a:rPr lang="en-GB" sz="1100" dirty="0">
                <a:latin typeface="Open Sans"/>
                <a:ea typeface="Open Sans"/>
                <a:cs typeface="Open Sans"/>
                <a:sym typeface="Open Sans"/>
              </a:rPr>
              <a:t> is a registry of over 1500 research data repositories,. </a:t>
            </a:r>
            <a:endParaRPr sz="1100" dirty="0">
              <a:latin typeface="Open Sans"/>
              <a:ea typeface="Open Sans"/>
              <a:cs typeface="Open Sans"/>
              <a:sym typeface="Open Sans"/>
            </a:endParaRPr>
          </a:p>
          <a:p>
            <a:pPr marL="0" marR="0" lvl="0" indent="0" algn="l" rtl="0">
              <a:lnSpc>
                <a:spcPct val="117999"/>
              </a:lnSpc>
              <a:spcBef>
                <a:spcPts val="0"/>
              </a:spcBef>
              <a:spcAft>
                <a:spcPts val="0"/>
              </a:spcAft>
              <a:buClr>
                <a:srgbClr val="000000"/>
              </a:buClr>
              <a:buSzPts val="1400"/>
              <a:buFont typeface="Arial"/>
              <a:buNone/>
            </a:pPr>
            <a:endParaRPr sz="1100" dirty="0">
              <a:latin typeface="Open Sans"/>
              <a:ea typeface="Open Sans"/>
              <a:cs typeface="Open Sans"/>
              <a:sym typeface="Open Sans"/>
            </a:endParaRPr>
          </a:p>
          <a:p>
            <a:pPr marL="0" marR="0" lvl="0" indent="0" algn="l" rtl="0">
              <a:lnSpc>
                <a:spcPct val="117999"/>
              </a:lnSpc>
              <a:spcBef>
                <a:spcPts val="0"/>
              </a:spcBef>
              <a:spcAft>
                <a:spcPts val="0"/>
              </a:spcAft>
              <a:buClr>
                <a:srgbClr val="000000"/>
              </a:buClr>
              <a:buSzPts val="1400"/>
              <a:buFont typeface="Arial"/>
              <a:buNone/>
            </a:pPr>
            <a:r>
              <a:rPr lang="en-GB" sz="1100" dirty="0">
                <a:latin typeface="Open Sans"/>
                <a:ea typeface="Open Sans"/>
                <a:cs typeface="Open Sans"/>
                <a:sym typeface="Open Sans"/>
              </a:rPr>
              <a:t>You can search by subject, content type and country. In addition, you can select whether you want to search for data archives with a certificate (a trusted repository), with data sets that are available via open access or for data sets that have a persistent identifier.</a:t>
            </a:r>
            <a:endParaRPr sz="1100" dirty="0">
              <a:latin typeface="Open Sans"/>
              <a:ea typeface="Open Sans"/>
              <a:cs typeface="Open Sans"/>
              <a:sym typeface="Open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5" name="Google Shape;455;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i="0" dirty="0">
                <a:latin typeface="Open Sans "/>
                <a:ea typeface="Open Sans"/>
                <a:cs typeface="Open Sans"/>
                <a:sym typeface="Open Sans"/>
              </a:rPr>
              <a:t>Archived data can be used in multiple ways.</a:t>
            </a:r>
            <a:endParaRPr sz="1100" i="0" dirty="0">
              <a:latin typeface="Open Sans "/>
            </a:endParaRPr>
          </a:p>
          <a:p>
            <a:pPr marL="0" lvl="0" indent="0" algn="l" rtl="0">
              <a:lnSpc>
                <a:spcPct val="117999"/>
              </a:lnSpc>
              <a:spcBef>
                <a:spcPts val="0"/>
              </a:spcBef>
              <a:spcAft>
                <a:spcPts val="0"/>
              </a:spcAft>
              <a:buNone/>
            </a:pPr>
            <a:endParaRPr sz="1100" i="0" dirty="0">
              <a:latin typeface="Open Sans "/>
              <a:ea typeface="Open Sans"/>
              <a:cs typeface="Open Sans"/>
              <a:sym typeface="Open Sans"/>
            </a:endParaRPr>
          </a:p>
          <a:p>
            <a:pPr marL="171450" lvl="0" indent="-171450" algn="l" rtl="0">
              <a:lnSpc>
                <a:spcPct val="117999"/>
              </a:lnSpc>
              <a:spcBef>
                <a:spcPts val="0"/>
              </a:spcBef>
              <a:spcAft>
                <a:spcPts val="0"/>
              </a:spcAft>
              <a:buSzPts val="2200"/>
              <a:buFont typeface="Arial" panose="020B0604020202020204" pitchFamily="34" charset="0"/>
              <a:buChar char="•"/>
            </a:pPr>
            <a:r>
              <a:rPr lang="en-GB" sz="1100" i="0" dirty="0">
                <a:latin typeface="Open Sans "/>
                <a:ea typeface="Open Sans"/>
                <a:cs typeface="Open Sans"/>
                <a:sym typeface="Open Sans"/>
              </a:rPr>
              <a:t>One common use is new data analysis - New data analysis can involve one or multiple data sources. For example, you might want to combine data from different levels of analysis such as microdata from a survey (such as the ESS) with regional statistics (from Eurostat). You can also use secondary data only or combine secondary with new primary data. </a:t>
            </a:r>
            <a:endParaRPr sz="1100" i="0" dirty="0">
              <a:latin typeface="Open Sans "/>
            </a:endParaRPr>
          </a:p>
          <a:p>
            <a:pPr marL="171450" lvl="0" indent="-171450" algn="l" rtl="0">
              <a:lnSpc>
                <a:spcPct val="117999"/>
              </a:lnSpc>
              <a:spcBef>
                <a:spcPts val="0"/>
              </a:spcBef>
              <a:spcAft>
                <a:spcPts val="0"/>
              </a:spcAft>
              <a:buSzPts val="2200"/>
              <a:buFont typeface="Arial" panose="020B0604020202020204" pitchFamily="34" charset="0"/>
              <a:buChar char="•"/>
            </a:pPr>
            <a:r>
              <a:rPr lang="en-GB" sz="1100" i="0" dirty="0">
                <a:latin typeface="Open Sans "/>
                <a:ea typeface="Open Sans"/>
                <a:cs typeface="Open Sans"/>
                <a:sym typeface="Open Sans"/>
              </a:rPr>
              <a:t>Archived data can also be used to replicate the analysis of a previous study. </a:t>
            </a:r>
            <a:endParaRPr sz="1100" i="0" dirty="0">
              <a:latin typeface="Open Sans "/>
            </a:endParaRPr>
          </a:p>
          <a:p>
            <a:pPr marL="171450" lvl="0" indent="-171450" algn="l" rtl="0">
              <a:lnSpc>
                <a:spcPct val="117999"/>
              </a:lnSpc>
              <a:spcBef>
                <a:spcPts val="0"/>
              </a:spcBef>
              <a:spcAft>
                <a:spcPts val="0"/>
              </a:spcAft>
              <a:buSzPts val="2200"/>
              <a:buFont typeface="Arial" panose="020B0604020202020204" pitchFamily="34" charset="0"/>
              <a:buChar char="•"/>
            </a:pPr>
            <a:r>
              <a:rPr lang="en-GB" sz="1100" i="0" dirty="0">
                <a:latin typeface="Open Sans "/>
                <a:ea typeface="Open Sans"/>
                <a:cs typeface="Open Sans"/>
                <a:sym typeface="Open Sans"/>
              </a:rPr>
              <a:t>Researchers can also make use of archived data’s design/methodology including data collection tools and sampling strategies. For example, those designing a survey can find questions from the mass of archived survey projects, which includes surveys designed by experts. Those designing qualitative work can also make use of the detailed notes to replicate a study. </a:t>
            </a:r>
            <a:endParaRPr lang="en-GB" sz="1100" i="0" dirty="0">
              <a:latin typeface="Open Sans "/>
              <a:ea typeface="Open Sans"/>
              <a:cs typeface="Open Sans"/>
              <a:sym typeface="Helvetica Neue"/>
            </a:endParaRPr>
          </a:p>
          <a:p>
            <a:pPr marL="628650" lvl="1" indent="-171450" algn="l" rtl="0">
              <a:lnSpc>
                <a:spcPct val="117999"/>
              </a:lnSpc>
              <a:spcBef>
                <a:spcPts val="0"/>
              </a:spcBef>
              <a:spcAft>
                <a:spcPts val="0"/>
              </a:spcAft>
              <a:buSzPts val="2200"/>
              <a:buFont typeface="Arial" panose="020B0604020202020204" pitchFamily="34" charset="0"/>
              <a:buChar char="•"/>
            </a:pPr>
            <a:r>
              <a:rPr lang="en-GB" sz="1100" i="0" dirty="0">
                <a:latin typeface="Open Sans "/>
                <a:ea typeface="Open Sans"/>
                <a:cs typeface="Open Sans"/>
                <a:sym typeface="Open Sans"/>
              </a:rPr>
              <a:t>EXAMPLE - The </a:t>
            </a:r>
            <a:r>
              <a:rPr lang="en-GB" sz="1100" i="0" u="sng" dirty="0">
                <a:solidFill>
                  <a:schemeClr val="hlink"/>
                </a:solidFill>
                <a:latin typeface="Open Sans "/>
                <a:ea typeface="Open Sans"/>
                <a:cs typeface="Open Sans"/>
                <a:sym typeface="Open Sans"/>
                <a:hlinkClick r:id="rId3"/>
              </a:rPr>
              <a:t>Living and working on Sheppey</a:t>
            </a:r>
            <a:r>
              <a:rPr lang="en-GB" sz="1100" i="0" dirty="0">
                <a:latin typeface="Open Sans "/>
                <a:ea typeface="Open Sans"/>
                <a:cs typeface="Open Sans"/>
                <a:sym typeface="Open Sans"/>
              </a:rPr>
              <a:t> project offers an interesting example. The project explored the changes in working lives over 40 years on the Isle of </a:t>
            </a:r>
            <a:r>
              <a:rPr lang="en-GB" sz="1100" i="0" dirty="0" err="1">
                <a:latin typeface="Open Sans "/>
                <a:ea typeface="Open Sans"/>
                <a:cs typeface="Open Sans"/>
                <a:sym typeface="Open Sans"/>
              </a:rPr>
              <a:t>Sheppy</a:t>
            </a:r>
            <a:r>
              <a:rPr lang="en-GB" sz="1100" i="0" dirty="0">
                <a:latin typeface="Open Sans "/>
                <a:ea typeface="Open Sans"/>
                <a:cs typeface="Open Sans"/>
                <a:sym typeface="Open Sans"/>
              </a:rPr>
              <a:t> (Kent, UK) by combining archived and newly collected data. In the new project, researchers replicated a part of the study where school pupils were asked to complete essay where they imagined themselves in old age reflecting back on their lives. </a:t>
            </a:r>
            <a:endParaRPr sz="1100" i="0" dirty="0">
              <a:latin typeface="Open Sans "/>
            </a:endParaRPr>
          </a:p>
          <a:p>
            <a:pPr marL="171450" lvl="0" indent="-171450" algn="l" rtl="0">
              <a:lnSpc>
                <a:spcPct val="117999"/>
              </a:lnSpc>
              <a:spcBef>
                <a:spcPts val="0"/>
              </a:spcBef>
              <a:spcAft>
                <a:spcPts val="0"/>
              </a:spcAft>
              <a:buSzPts val="2200"/>
              <a:buFont typeface="Arial" panose="020B0604020202020204" pitchFamily="34" charset="0"/>
              <a:buChar char="•"/>
            </a:pPr>
            <a:r>
              <a:rPr lang="en-GB" sz="1100" i="0" dirty="0">
                <a:latin typeface="Open Sans "/>
                <a:ea typeface="Open Sans"/>
                <a:cs typeface="Open Sans"/>
                <a:sym typeface="Open Sans"/>
              </a:rPr>
              <a:t>Archived data is a great resource for teaching, giving learner experience of real-life research. Data can enhance subject based learning and is key for research methods teaching. Many data providers offer datasets specifically designed for learners. For instance, </a:t>
            </a:r>
            <a:r>
              <a:rPr lang="en-GB" sz="1100" i="0" dirty="0" err="1">
                <a:latin typeface="Open Sans "/>
                <a:ea typeface="Open Sans"/>
                <a:cs typeface="Open Sans"/>
                <a:sym typeface="Open Sans"/>
              </a:rPr>
              <a:t>easyShare</a:t>
            </a:r>
            <a:r>
              <a:rPr lang="en-GB" sz="1100" i="0" dirty="0">
                <a:latin typeface="Open Sans "/>
                <a:ea typeface="Open Sans"/>
                <a:cs typeface="Open Sans"/>
                <a:sym typeface="Open Sans"/>
              </a:rPr>
              <a:t> is a longitudinal data set created especially for training purposes. It contains only selected variables merged into a single data file. It is more user-friendly than the complete set of SHARE panel data.</a:t>
            </a:r>
            <a:endParaRPr sz="1100" i="0" dirty="0">
              <a:latin typeface="Open Sans "/>
            </a:endParaRPr>
          </a:p>
          <a:p>
            <a:pPr marL="0" lvl="0" indent="0" algn="l" rtl="0">
              <a:lnSpc>
                <a:spcPct val="117999"/>
              </a:lnSpc>
              <a:spcBef>
                <a:spcPts val="0"/>
              </a:spcBef>
              <a:spcAft>
                <a:spcPts val="0"/>
              </a:spcAft>
              <a:buNone/>
            </a:pPr>
            <a:endParaRPr sz="1100" i="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i="0" dirty="0">
                <a:latin typeface="Open Sans "/>
                <a:ea typeface="Open Sans"/>
                <a:cs typeface="Open Sans"/>
                <a:sym typeface="Open Sans"/>
              </a:rPr>
              <a:t>In the rest of this session, we are mainly thinking about the first use.  </a:t>
            </a:r>
            <a:endParaRPr sz="1100" i="0" dirty="0">
              <a:latin typeface="Open Sans "/>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solidFill>
                  <a:srgbClr val="000000"/>
                </a:solidFill>
                <a:latin typeface="Open Sans "/>
                <a:ea typeface="Open Sans"/>
                <a:cs typeface="Open Sans"/>
                <a:sym typeface="Open Sans"/>
              </a:rPr>
              <a:t>A big part of finding data for a research project is identifying what data you need. </a:t>
            </a:r>
            <a:endParaRPr sz="1100" dirty="0">
              <a:latin typeface="Open Sans "/>
            </a:endParaRPr>
          </a:p>
          <a:p>
            <a:pPr marL="0" lvl="0" indent="0" algn="l" rtl="0">
              <a:lnSpc>
                <a:spcPct val="117999"/>
              </a:lnSpc>
              <a:spcBef>
                <a:spcPts val="0"/>
              </a:spcBef>
              <a:spcAft>
                <a:spcPts val="0"/>
              </a:spcAft>
              <a:buNone/>
            </a:pPr>
            <a:endParaRPr sz="1100" b="0" dirty="0">
              <a:solidFill>
                <a:srgbClr val="000000"/>
              </a:solidFill>
              <a:latin typeface="Open Sans "/>
              <a:ea typeface="Open Sans"/>
              <a:cs typeface="Open Sans"/>
              <a:sym typeface="Open Sans"/>
            </a:endParaRPr>
          </a:p>
          <a:p>
            <a:pPr marL="183202" lvl="0" indent="-183202" algn="l" rtl="0">
              <a:lnSpc>
                <a:spcPct val="117999"/>
              </a:lnSpc>
              <a:spcBef>
                <a:spcPts val="0"/>
              </a:spcBef>
              <a:spcAft>
                <a:spcPts val="0"/>
              </a:spcAft>
              <a:buClr>
                <a:srgbClr val="000000"/>
              </a:buClr>
              <a:buSzPts val="2200"/>
              <a:buFont typeface="Noto Sans Symbols"/>
              <a:buChar char="⮚"/>
            </a:pPr>
            <a:r>
              <a:rPr lang="en-GB" sz="1100" b="0" dirty="0">
                <a:solidFill>
                  <a:srgbClr val="000000"/>
                </a:solidFill>
                <a:latin typeface="Open Sans "/>
                <a:ea typeface="Open Sans"/>
                <a:cs typeface="Open Sans"/>
                <a:sym typeface="Open Sans"/>
              </a:rPr>
              <a:t>Your data needs largely depend on the research question/objectives. </a:t>
            </a:r>
            <a:r>
              <a:rPr lang="en-GB" sz="1100" dirty="0">
                <a:latin typeface="Open Sans "/>
                <a:ea typeface="Open Sans"/>
                <a:cs typeface="Open Sans"/>
                <a:sym typeface="Open Sans"/>
              </a:rPr>
              <a:t>We can think of this process as imagining the ideal dataset to answer your research question. In reality you might need to make compromises but an understanding of the ideal gives you some way to evaluate the potential sources you find. </a:t>
            </a:r>
            <a:endParaRPr sz="1100" dirty="0">
              <a:latin typeface="Open Sans "/>
            </a:endParaRPr>
          </a:p>
          <a:p>
            <a:pPr marL="183202" lvl="0" indent="-183202" algn="l" rtl="0">
              <a:lnSpc>
                <a:spcPct val="117999"/>
              </a:lnSpc>
              <a:spcBef>
                <a:spcPts val="0"/>
              </a:spcBef>
              <a:spcAft>
                <a:spcPts val="0"/>
              </a:spcAft>
              <a:buSzPts val="2200"/>
              <a:buFont typeface="Noto Sans Symbols"/>
              <a:buChar char="⮚"/>
            </a:pPr>
            <a:r>
              <a:rPr lang="en-GB" sz="1100" dirty="0">
                <a:latin typeface="Open Sans "/>
                <a:ea typeface="Open Sans"/>
                <a:cs typeface="Open Sans"/>
                <a:sym typeface="Open Sans"/>
              </a:rPr>
              <a:t>Key concepts - A first step can be to specify the main concepts of interest.</a:t>
            </a:r>
            <a:endParaRPr sz="1100" dirty="0">
              <a:latin typeface="Open Sans "/>
            </a:endParaRPr>
          </a:p>
          <a:p>
            <a:pPr marL="671741" lvl="1"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Consider the key features of the concepts you want to find within data e.g. if interested in political behaviour, are interested in voting or a broader concept of political behaviour</a:t>
            </a:r>
            <a:endParaRPr sz="1100" dirty="0">
              <a:latin typeface="Open Sans "/>
            </a:endParaRPr>
          </a:p>
          <a:p>
            <a:pPr marL="671741" lvl="1"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For multidimensional concepts, are you interested in any specific theoretical dimensions – e.g. online or offline political behaviour (and possibly how they relate to each other) </a:t>
            </a:r>
            <a:endParaRPr sz="1100" dirty="0">
              <a:latin typeface="Open Sans "/>
            </a:endParaRPr>
          </a:p>
          <a:p>
            <a:pPr marL="671741" lvl="1"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Are you also interested in identifying specific groups/types of people such as men and women? </a:t>
            </a:r>
            <a:endParaRPr sz="1100" dirty="0">
              <a:latin typeface="Open Sans "/>
            </a:endParaRPr>
          </a:p>
          <a:p>
            <a:pPr marL="671741" lvl="1"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Depending on the type of research question/approach it might be useful to specify the dependent and independent variables. For instance, if looking at gender differences in political participation online, your dependent variable is some measure(s) of online participation and gender is one independent variable – what other independent variables do you need/want to include?</a:t>
            </a:r>
            <a:endParaRPr sz="1100" dirty="0">
              <a:latin typeface="Open Sans "/>
            </a:endParaRPr>
          </a:p>
          <a:p>
            <a:pPr marL="183202" lvl="0" indent="-183202" algn="l" rtl="0">
              <a:lnSpc>
                <a:spcPct val="117999"/>
              </a:lnSpc>
              <a:spcBef>
                <a:spcPts val="0"/>
              </a:spcBef>
              <a:spcAft>
                <a:spcPts val="0"/>
              </a:spcAft>
              <a:buSzPts val="2200"/>
              <a:buFont typeface="Noto Sans Symbols"/>
              <a:buChar char="⮚"/>
            </a:pPr>
            <a:r>
              <a:rPr lang="en-GB" sz="1100" dirty="0">
                <a:latin typeface="Open Sans "/>
                <a:ea typeface="Open Sans"/>
                <a:cs typeface="Open Sans"/>
                <a:sym typeface="Open Sans"/>
              </a:rPr>
              <a:t>Next, you can consider how to operationalise these concepts (at least ideally)</a:t>
            </a:r>
            <a:endParaRPr sz="1100" dirty="0">
              <a:latin typeface="Open Sans "/>
            </a:endParaRPr>
          </a:p>
          <a:p>
            <a:pPr marL="671741" lvl="1"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Your concepts may be complex and difficult to measure (they often are in the social sciences) but thinking about the key features you want can help find the most suitable data. For example, for operationalising religiosity, we can consider how people self identify as belonging to a religious group or alternatively information about the practice of religious activities. For social class, we can have individuals ‘subjective’ social class or use occupation based classifications. Think about what is most important for you.  </a:t>
            </a:r>
            <a:endParaRPr sz="1100" dirty="0">
              <a:latin typeface="Open Sans "/>
            </a:endParaRPr>
          </a:p>
          <a:p>
            <a:pPr marL="671741" lvl="1"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In quantitative research, you may need information from different variables. To measure complex concepts. For instance, rather than asking about household income directly, surveys might use multiple questions asking about different forms of income and the information can then be combined to create a more accurate measure of overall household income. </a:t>
            </a:r>
            <a:endParaRPr sz="1100" b="1" dirty="0">
              <a:latin typeface="Open Sans "/>
              <a:ea typeface="Open Sans"/>
              <a:cs typeface="Open Sans"/>
              <a:sym typeface="Open Sans"/>
            </a:endParaRPr>
          </a:p>
          <a:p>
            <a:pPr marL="671741" lvl="1"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You may want to use measures that are comparable to other studies (or that expand on other studies) In the social sciences, many concepts are measured in standard ways. </a:t>
            </a:r>
            <a:endParaRPr sz="1100" dirty="0">
              <a:latin typeface="Open Sans "/>
            </a:endParaRPr>
          </a:p>
          <a:p>
            <a:pPr marL="1160280" lvl="2"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E.g. The 'Human Values Scale' a well-established 21-item measure of human values, developed by the Israeli psychologist, Professor Shalom Schwartz. It is designed to classify respondents according to their basic value orientations. The Human Values Scale has been included in every ESS round to date. </a:t>
            </a:r>
            <a:endParaRPr sz="1100" dirty="0">
              <a:latin typeface="Open Sans "/>
            </a:endParaRPr>
          </a:p>
          <a:p>
            <a:pPr marL="1160280" lvl="2"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attitudes towards the welfare state are often measured in surveys with questions asking whether it is the government’s responsibility to provide certain forms of welfare, often labelled as “role of government”. </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There are also important official or harmonised approaches to measuring some concepts, which are designed to provide comparable and validated measures. For instance, all members of the EU must use the International Labour Office (ILO) standardised measure of unemployment in their Labour Force Surveys. </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ILO also developed the </a:t>
            </a:r>
            <a:r>
              <a:rPr lang="en-GB" sz="1100" u="sng" dirty="0">
                <a:solidFill>
                  <a:schemeClr val="hlink"/>
                </a:solidFill>
                <a:latin typeface="Open Sans "/>
                <a:ea typeface="Open Sans"/>
                <a:cs typeface="Open Sans"/>
                <a:sym typeface="Open Sans"/>
                <a:hlinkClick r:id="rId3"/>
              </a:rPr>
              <a:t> International Standard of Occupational Classification</a:t>
            </a:r>
            <a:r>
              <a:rPr lang="en-GB" sz="1100" dirty="0">
                <a:latin typeface="Open Sans "/>
                <a:ea typeface="Open Sans"/>
                <a:cs typeface="Open Sans"/>
                <a:sym typeface="Open Sans"/>
              </a:rPr>
              <a:t> (ISCO) to harmonise the measurement of occupations. Using ISCO codes, the European Socio-Economic Classification (</a:t>
            </a:r>
            <a:r>
              <a:rPr lang="en-GB" sz="1100" dirty="0" err="1">
                <a:latin typeface="Open Sans "/>
                <a:ea typeface="Open Sans"/>
                <a:cs typeface="Open Sans"/>
                <a:sym typeface="Open Sans"/>
              </a:rPr>
              <a:t>ESeC</a:t>
            </a:r>
            <a:r>
              <a:rPr lang="en-GB" sz="1100" dirty="0">
                <a:latin typeface="Open Sans "/>
                <a:ea typeface="Open Sans"/>
                <a:cs typeface="Open Sans"/>
                <a:sym typeface="Open Sans"/>
              </a:rPr>
              <a:t>) was developed in the early 2000s as a comparable measure of socio-economic status (SES).</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Like all measures, standardised approaches have strengths and weaknesses but you will generally find literature examining their validity and reliability. </a:t>
            </a:r>
            <a:endParaRPr sz="1100" dirty="0">
              <a:latin typeface="Open Sans "/>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b="1" dirty="0">
                <a:latin typeface="Open Sans" panose="020B0606030504020204" pitchFamily="34" charset="0"/>
                <a:ea typeface="Open Sans" panose="020B0606030504020204" pitchFamily="34" charset="0"/>
                <a:cs typeface="Open Sans" panose="020B0606030504020204" pitchFamily="34" charset="0"/>
                <a:sym typeface="Open Sans"/>
              </a:rPr>
              <a:t>Activity 1: Your knowledge and experience of the data landscape (a warmer activity)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Activity 1 aims are to get participants talking, identify some key data sources/types, and assess participants prior knowledge</a:t>
            </a: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 </a:t>
            </a:r>
            <a:endParaRPr sz="1100" dirty="0">
              <a:latin typeface="Open Sans" panose="020B0606030504020204" pitchFamily="34" charset="0"/>
              <a:ea typeface="Open Sans" panose="020B0606030504020204" pitchFamily="34" charset="0"/>
              <a:cs typeface="Open Sans" panose="020B0606030504020204" pitchFamily="34" charset="0"/>
            </a:endParaRPr>
          </a:p>
          <a:p>
            <a:pPr marL="244269" lvl="0" indent="-244269" algn="l" rtl="0">
              <a:lnSpc>
                <a:spcPct val="117999"/>
              </a:lnSpc>
              <a:spcBef>
                <a:spcPts val="0"/>
              </a:spcBef>
              <a:spcAft>
                <a:spcPts val="0"/>
              </a:spcAft>
              <a:buSzPts val="2200"/>
              <a:buFont typeface="Open Sans"/>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Participants write some ideas individually (give about 1 min)</a:t>
            </a:r>
            <a:endParaRPr sz="1100" dirty="0">
              <a:latin typeface="Open Sans" panose="020B0606030504020204" pitchFamily="34" charset="0"/>
              <a:ea typeface="Open Sans" panose="020B0606030504020204" pitchFamily="34" charset="0"/>
              <a:cs typeface="Open Sans" panose="020B0606030504020204" pitchFamily="34" charset="0"/>
            </a:endParaRPr>
          </a:p>
          <a:p>
            <a:pPr marL="244269" lvl="0" indent="-244269" algn="l" rtl="0">
              <a:lnSpc>
                <a:spcPct val="117999"/>
              </a:lnSpc>
              <a:spcBef>
                <a:spcPts val="0"/>
              </a:spcBef>
              <a:spcAft>
                <a:spcPts val="0"/>
              </a:spcAft>
              <a:buSzPts val="2200"/>
              <a:buFont typeface="Open Sans"/>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Then share with neighbour (give 2-3 minutes)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244269" lvl="0" indent="-244269" algn="l" rtl="0">
              <a:lnSpc>
                <a:spcPct val="117999"/>
              </a:lnSpc>
              <a:spcBef>
                <a:spcPts val="0"/>
              </a:spcBef>
              <a:spcAft>
                <a:spcPts val="0"/>
              </a:spcAft>
              <a:buSzPts val="2200"/>
              <a:buFont typeface="Open Sans"/>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Get feedback from each group (possibly making a list on flip chart etc.) and ask participants to introduce each other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5" name="Google Shape;485;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b="1" dirty="0">
                <a:latin typeface="Open Sans "/>
                <a:ea typeface="Open Sans"/>
                <a:cs typeface="Open Sans"/>
                <a:sym typeface="Open Sans"/>
              </a:rPr>
              <a:t>Ideal Population</a:t>
            </a:r>
            <a:endParaRPr sz="1100" b="1"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What population does your research focus on e.g. European citizens, school children, migrants to the EU, local authorities? </a:t>
            </a:r>
            <a:endParaRPr sz="1100" dirty="0">
              <a:latin typeface="Open Sans "/>
            </a:endParaRPr>
          </a:p>
          <a:p>
            <a:pPr marL="0" lvl="0" indent="0" algn="l" rtl="0">
              <a:lnSpc>
                <a:spcPct val="117999"/>
              </a:lnSpc>
              <a:spcBef>
                <a:spcPts val="0"/>
              </a:spcBef>
              <a:spcAft>
                <a:spcPts val="0"/>
              </a:spcAft>
              <a:buNone/>
            </a:pPr>
            <a:r>
              <a:rPr lang="en-GB" sz="1100" b="1" dirty="0">
                <a:latin typeface="Open Sans "/>
                <a:ea typeface="Open Sans"/>
                <a:cs typeface="Open Sans"/>
                <a:sym typeface="Open Sans"/>
              </a:rPr>
              <a:t>Geographical coverage</a:t>
            </a:r>
            <a:endParaRPr sz="1100" b="1"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Does the population have a specific geographical coverage? e.g., a specific country, countries that are EU member or the “A10” countries joining in 2004? </a:t>
            </a:r>
            <a:endParaRPr sz="1100" dirty="0">
              <a:latin typeface="Open Sans "/>
            </a:endParaRPr>
          </a:p>
          <a:p>
            <a:pPr marL="0" lvl="0" indent="0" algn="l" rtl="0">
              <a:lnSpc>
                <a:spcPct val="117999"/>
              </a:lnSpc>
              <a:spcBef>
                <a:spcPts val="0"/>
              </a:spcBef>
              <a:spcAft>
                <a:spcPts val="0"/>
              </a:spcAft>
              <a:buNone/>
            </a:pPr>
            <a:r>
              <a:rPr lang="en-GB" sz="1100" b="1" dirty="0">
                <a:latin typeface="Open Sans "/>
                <a:ea typeface="Open Sans"/>
                <a:cs typeface="Open Sans"/>
                <a:sym typeface="Open Sans"/>
              </a:rPr>
              <a:t>Time </a:t>
            </a:r>
            <a:endParaRPr sz="1100" b="1"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What period do you want your data to cover? E.g. as recent as possible, from a specific period? For as long a period as possible? </a:t>
            </a:r>
            <a:endParaRPr sz="1100" dirty="0">
              <a:latin typeface="Open Sans "/>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Do you need data from the same sample at different time points? </a:t>
            </a:r>
            <a:endParaRPr sz="1100" dirty="0">
              <a:latin typeface="Open Sans "/>
            </a:endParaRPr>
          </a:p>
          <a:p>
            <a:pPr marL="0" lvl="0" indent="0" algn="l" rtl="0">
              <a:lnSpc>
                <a:spcPct val="117999"/>
              </a:lnSpc>
              <a:spcBef>
                <a:spcPts val="0"/>
              </a:spcBef>
              <a:spcAft>
                <a:spcPts val="0"/>
              </a:spcAft>
              <a:buNone/>
            </a:pPr>
            <a:r>
              <a:rPr lang="en-GB" sz="1100" b="1" dirty="0">
                <a:latin typeface="Open Sans "/>
                <a:ea typeface="Open Sans"/>
                <a:cs typeface="Open Sans"/>
                <a:sym typeface="Open Sans"/>
              </a:rPr>
              <a:t>Units of analysis</a:t>
            </a:r>
            <a:endParaRPr sz="1100" b="1"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Are you interested in individuals, households, regions or countries?</a:t>
            </a:r>
            <a:endParaRPr sz="1100" dirty="0">
              <a:latin typeface="Open Sans "/>
            </a:endParaRPr>
          </a:p>
          <a:p>
            <a:pPr marL="0" lvl="0" indent="0" algn="l" rtl="0">
              <a:lnSpc>
                <a:spcPct val="117999"/>
              </a:lnSpc>
              <a:spcBef>
                <a:spcPts val="0"/>
              </a:spcBef>
              <a:spcAft>
                <a:spcPts val="0"/>
              </a:spcAft>
              <a:buNone/>
            </a:pPr>
            <a:r>
              <a:rPr lang="en-GB" sz="1100" b="1" dirty="0">
                <a:latin typeface="Open Sans "/>
                <a:ea typeface="Open Sans"/>
                <a:cs typeface="Open Sans"/>
                <a:sym typeface="Open Sans"/>
              </a:rPr>
              <a:t>Sample type</a:t>
            </a:r>
            <a:endParaRPr sz="1100" b="1"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A key question in relation to sample type is whether you need data to be representative of a specific population. If so, you most likely need to find data collected from a sample taken using random sampling techniques. Large – especially important for making estimates about small sub-populations – e.g. political activists.</a:t>
            </a:r>
            <a:endParaRPr sz="1100" dirty="0">
              <a:latin typeface="Open Sans "/>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0" name="Google Shape;500;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i="0" dirty="0">
                <a:latin typeface="Open Sans "/>
                <a:ea typeface="Open Sans"/>
                <a:cs typeface="Open Sans"/>
                <a:sym typeface="Open Sans"/>
              </a:rPr>
              <a:t>Use handout with description of the research question/hypothesis and questions. </a:t>
            </a:r>
            <a:endParaRPr sz="1100" i="0" dirty="0">
              <a:latin typeface="Open Sans "/>
              <a:ea typeface="Open Sans"/>
              <a:cs typeface="Open Sans"/>
              <a:sym typeface="Open Sans"/>
            </a:endParaRPr>
          </a:p>
          <a:p>
            <a:pPr marL="0" lvl="0" indent="0" algn="l" rtl="0">
              <a:lnSpc>
                <a:spcPct val="117999"/>
              </a:lnSpc>
              <a:spcBef>
                <a:spcPts val="0"/>
              </a:spcBef>
              <a:spcAft>
                <a:spcPts val="0"/>
              </a:spcAft>
              <a:buNone/>
            </a:pPr>
            <a:endParaRPr sz="1100" i="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i="0" dirty="0">
                <a:latin typeface="Open Sans "/>
                <a:ea typeface="Open Sans"/>
                <a:cs typeface="Open Sans"/>
                <a:sym typeface="Open Sans"/>
              </a:rPr>
              <a:t>ALSO – there is a version of the handout with suggestions/answers.</a:t>
            </a:r>
            <a:endParaRPr sz="1100" i="0" dirty="0">
              <a:latin typeface="Open Sans "/>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6" name="Google Shape;506;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a:ea typeface="Open Sans"/>
                <a:cs typeface="Open Sans"/>
                <a:sym typeface="Open Sans"/>
              </a:rPr>
              <a:t>Now I will tell you how to search data in data archives</a:t>
            </a:r>
            <a:endParaRPr sz="1100" dirty="0">
              <a:latin typeface="Open Sans"/>
              <a:ea typeface="Open Sans"/>
              <a:cs typeface="Open Sans"/>
              <a:sym typeface="Open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b="0" dirty="0">
                <a:latin typeface="Open Sans "/>
                <a:ea typeface="Open Sans"/>
                <a:cs typeface="Open Sans"/>
                <a:sym typeface="Open Sans"/>
              </a:rPr>
              <a:t>There are three common main types of searches </a:t>
            </a:r>
            <a:endParaRPr sz="1100" b="0" dirty="0">
              <a:latin typeface="Open Sans "/>
              <a:ea typeface="Open Sans"/>
              <a:cs typeface="Open Sans"/>
              <a:sym typeface="Open Sans"/>
            </a:endParaRPr>
          </a:p>
          <a:p>
            <a:pPr marL="0" lvl="0" indent="0" algn="l" rtl="0">
              <a:lnSpc>
                <a:spcPct val="117999"/>
              </a:lnSpc>
              <a:spcBef>
                <a:spcPts val="0"/>
              </a:spcBef>
              <a:spcAft>
                <a:spcPts val="0"/>
              </a:spcAft>
              <a:buNone/>
            </a:pPr>
            <a:endParaRPr sz="1100" b="0" dirty="0">
              <a:latin typeface="Open Sans "/>
              <a:ea typeface="Open Sans"/>
              <a:cs typeface="Open Sans"/>
              <a:sym typeface="Open Sans"/>
            </a:endParaRPr>
          </a:p>
          <a:p>
            <a:pPr marL="244269" lvl="0" indent="-244269" algn="l" rtl="0">
              <a:lnSpc>
                <a:spcPct val="117999"/>
              </a:lnSpc>
              <a:spcBef>
                <a:spcPts val="0"/>
              </a:spcBef>
              <a:spcAft>
                <a:spcPts val="0"/>
              </a:spcAft>
              <a:buSzPts val="2200"/>
              <a:buFont typeface="Helvetica Neue"/>
              <a:buAutoNum type="arabicPeriod"/>
            </a:pPr>
            <a:r>
              <a:rPr lang="en-GB" sz="1100" dirty="0">
                <a:latin typeface="Open Sans "/>
                <a:ea typeface="Open Sans"/>
                <a:cs typeface="Open Sans"/>
                <a:sym typeface="Open Sans"/>
              </a:rPr>
              <a:t>Search for data on a specific topic</a:t>
            </a:r>
            <a:endParaRPr sz="1100" dirty="0">
              <a:latin typeface="Open Sans "/>
            </a:endParaRPr>
          </a:p>
          <a:p>
            <a:pPr marL="244269" lvl="0" indent="-244269" algn="l" rtl="0">
              <a:lnSpc>
                <a:spcPct val="117999"/>
              </a:lnSpc>
              <a:spcBef>
                <a:spcPts val="0"/>
              </a:spcBef>
              <a:spcAft>
                <a:spcPts val="0"/>
              </a:spcAft>
              <a:buSzPts val="2200"/>
              <a:buFont typeface="Helvetica Neue"/>
              <a:buAutoNum type="arabicPeriod"/>
            </a:pPr>
            <a:r>
              <a:rPr lang="en-GB" sz="1100" dirty="0">
                <a:latin typeface="Open Sans "/>
                <a:ea typeface="Open Sans"/>
                <a:cs typeface="Open Sans"/>
                <a:sym typeface="Open Sans"/>
              </a:rPr>
              <a:t>Search for a specific dataset (that you know of from other studies)</a:t>
            </a:r>
            <a:endParaRPr sz="1100" dirty="0">
              <a:latin typeface="Open Sans "/>
            </a:endParaRPr>
          </a:p>
          <a:p>
            <a:pPr marL="244269" lvl="0" indent="-244269" algn="l" rtl="0">
              <a:lnSpc>
                <a:spcPct val="117999"/>
              </a:lnSpc>
              <a:spcBef>
                <a:spcPts val="0"/>
              </a:spcBef>
              <a:spcAft>
                <a:spcPts val="0"/>
              </a:spcAft>
              <a:buSzPts val="2200"/>
              <a:buFont typeface="Helvetica Neue"/>
              <a:buAutoNum type="arabicPeriod"/>
            </a:pPr>
            <a:r>
              <a:rPr lang="en-GB" sz="1100" dirty="0">
                <a:latin typeface="Open Sans "/>
                <a:ea typeface="Open Sans"/>
                <a:cs typeface="Open Sans"/>
                <a:sym typeface="Open Sans"/>
              </a:rPr>
              <a:t>Browse data collections by type or theme (allowed by some archives)</a:t>
            </a:r>
            <a:endParaRPr sz="1100" dirty="0">
              <a:latin typeface="Open Sans "/>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We will focus on the first (which is often the most common)</a:t>
            </a:r>
            <a:endParaRPr sz="1100" dirty="0">
              <a:latin typeface="Open Sans "/>
              <a:ea typeface="Open Sans"/>
              <a:cs typeface="Open Sans"/>
              <a:sym typeface="Open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9" name="Google Shape;519;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a:cs typeface="Open Sans"/>
                <a:sym typeface="Open Sans"/>
              </a:rPr>
              <a:t>Most national data services (and other data providers) have online catalogues for searching or browsing </a:t>
            </a:r>
            <a:endParaRPr sz="1100" dirty="0">
              <a:latin typeface="Open Sans "/>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Example – Swedish National Data Service </a:t>
            </a:r>
            <a:endParaRPr sz="1100" dirty="0">
              <a:latin typeface="Open Sans "/>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To get data relevant for you, you can use filters according to what you are looking for, such as: kind of data, subject, who was principal investigator, and geographical coverage, etc.</a:t>
            </a:r>
            <a:endParaRPr sz="1100" dirty="0">
              <a:latin typeface="Open Sans "/>
              <a:ea typeface="Open Sans"/>
              <a:cs typeface="Open Sans"/>
              <a:sym typeface="Open Sans"/>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342900" lvl="0" indent="-342900" algn="l" rtl="0">
              <a:lnSpc>
                <a:spcPct val="117999"/>
              </a:lnSpc>
              <a:spcBef>
                <a:spcPts val="0"/>
              </a:spcBef>
              <a:spcAft>
                <a:spcPts val="0"/>
              </a:spcAft>
              <a:buSzPts val="2200"/>
              <a:buFont typeface="Arial" panose="020B0604020202020204" pitchFamily="34" charset="0"/>
              <a:buChar char="•"/>
            </a:pPr>
            <a:r>
              <a:rPr lang="en-GB" sz="1100" dirty="0">
                <a:latin typeface="Open Sans "/>
                <a:ea typeface="Open Sans"/>
                <a:cs typeface="Open Sans"/>
                <a:sym typeface="Open Sans"/>
              </a:rPr>
              <a:t>Language - Websites and catalogues are often in multiple languages (national languages and English). However, data and documentation may only be available in one language.</a:t>
            </a:r>
            <a:endParaRPr sz="1100" dirty="0">
              <a:latin typeface="Open Sans "/>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a:cs typeface="Open Sans"/>
                <a:sym typeface="Open Sans"/>
              </a:rPr>
              <a:t>Example: ADP </a:t>
            </a:r>
            <a:endParaRPr sz="1100" dirty="0">
              <a:latin typeface="Open Sans "/>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Searching also thru filters such as study topics, author if you know, if the data are part of series, and etc. </a:t>
            </a:r>
            <a:endParaRPr sz="1100" dirty="0">
              <a:latin typeface="Open Sans "/>
              <a:ea typeface="Open Sans"/>
              <a:cs typeface="Open Sans"/>
              <a:sym typeface="Open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7" name="Google Shape;537;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a:ea typeface="Open Sans"/>
                <a:cs typeface="Open Sans"/>
                <a:sym typeface="Open Sans"/>
              </a:rPr>
              <a:t>Documentation of published data is often extensive (</a:t>
            </a:r>
            <a:r>
              <a:rPr lang="en-GB" sz="1100" dirty="0" err="1">
                <a:latin typeface="Open Sans"/>
                <a:ea typeface="Open Sans"/>
                <a:cs typeface="Open Sans"/>
                <a:sym typeface="Open Sans"/>
              </a:rPr>
              <a:t>obsežna</a:t>
            </a:r>
            <a:r>
              <a:rPr lang="en-GB" sz="1100" dirty="0">
                <a:latin typeface="Open Sans"/>
                <a:ea typeface="Open Sans"/>
                <a:cs typeface="Open Sans"/>
                <a:sym typeface="Open Sans"/>
              </a:rPr>
              <a:t>), and before the analysis is important to read everything </a:t>
            </a:r>
            <a:r>
              <a:rPr lang="en-GB" sz="1100" dirty="0" err="1">
                <a:latin typeface="Open Sans"/>
                <a:ea typeface="Open Sans"/>
                <a:cs typeface="Open Sans"/>
                <a:sym typeface="Open Sans"/>
              </a:rPr>
              <a:t>availabe</a:t>
            </a:r>
            <a:r>
              <a:rPr lang="en-GB" sz="1100" dirty="0">
                <a:latin typeface="Open Sans"/>
                <a:ea typeface="Open Sans"/>
                <a:cs typeface="Open Sans"/>
                <a:sym typeface="Open Sans"/>
              </a:rPr>
              <a:t> so you don‘t misinterpret the results</a:t>
            </a:r>
            <a:endParaRPr sz="1100" dirty="0">
              <a:latin typeface="Open Sans"/>
              <a:ea typeface="Open Sans"/>
              <a:cs typeface="Open Sans"/>
              <a:sym typeface="Open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1" name="Google Shape;551;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a:cs typeface="Open Sans"/>
                <a:sym typeface="Open Sans"/>
              </a:rPr>
              <a:t>Many data service providers use an online platform called NESSTAR</a:t>
            </a:r>
          </a:p>
          <a:p>
            <a:pPr marL="0" lvl="0" indent="0" algn="l" rtl="0">
              <a:lnSpc>
                <a:spcPct val="117999"/>
              </a:lnSpc>
              <a:spcBef>
                <a:spcPts val="0"/>
              </a:spcBef>
              <a:spcAft>
                <a:spcPts val="0"/>
              </a:spcAft>
              <a:buNone/>
            </a:pPr>
            <a:endParaRPr sz="1100" dirty="0">
              <a:latin typeface="Open Sans "/>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NESSTAR enables online data browsing and analysis. </a:t>
            </a:r>
            <a:endParaRPr sz="1100" dirty="0">
              <a:latin typeface="Open Sans "/>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You can also download tables, graphs, data files and study descriptions. </a:t>
            </a:r>
            <a:endParaRPr sz="1100" dirty="0">
              <a:latin typeface="Open Sans "/>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Some data services use NESSTAR as their main tool for searching and accessing data while others have a main catalogue, providing NESSTAR as a separate tool. </a:t>
            </a:r>
            <a:endParaRPr sz="1100" dirty="0">
              <a:latin typeface="Open Sans "/>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If using NESSTAR, the help pages include lots of helpful user guidance. NESSTAR 'Help' can be accessed at any time by clicking  at the top of the screen. </a:t>
            </a:r>
            <a:endParaRPr sz="1100" dirty="0">
              <a:latin typeface="Open Sans "/>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A </a:t>
            </a:r>
            <a:r>
              <a:rPr lang="en-GB" sz="1100" dirty="0" err="1">
                <a:latin typeface="Open Sans "/>
                <a:ea typeface="Open Sans"/>
                <a:cs typeface="Open Sans"/>
                <a:sym typeface="Open Sans"/>
              </a:rPr>
              <a:t>Youtube</a:t>
            </a:r>
            <a:r>
              <a:rPr lang="en-GB" sz="1100" dirty="0">
                <a:latin typeface="Open Sans "/>
                <a:ea typeface="Open Sans"/>
                <a:cs typeface="Open Sans"/>
                <a:sym typeface="Open Sans"/>
              </a:rPr>
              <a:t> channel of UK Data Service, there are video tutorials on how to use NESSTAR.</a:t>
            </a:r>
            <a:endParaRPr sz="1100" dirty="0">
              <a:latin typeface="Open Sans "/>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Future of NESSTAR is now (spring 2018) unclear, as development was stopped. It is possible that NESSTAR will be replaced by </a:t>
            </a:r>
            <a:r>
              <a:rPr lang="en-GB" sz="1100" dirty="0" err="1">
                <a:latin typeface="Open Sans "/>
                <a:ea typeface="Open Sans"/>
                <a:cs typeface="Open Sans"/>
                <a:sym typeface="Open Sans"/>
              </a:rPr>
              <a:t>Dataverse</a:t>
            </a:r>
            <a:r>
              <a:rPr lang="en-GB" sz="1100" dirty="0">
                <a:latin typeface="Open Sans "/>
                <a:ea typeface="Open Sans"/>
                <a:cs typeface="Open Sans"/>
                <a:sym typeface="Open Sans"/>
              </a:rPr>
              <a:t> system.</a:t>
            </a:r>
            <a:endParaRPr sz="1100" dirty="0">
              <a:latin typeface="Open Sans "/>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[trainer notes: can include a demo to extend]</a:t>
            </a:r>
            <a:endParaRPr sz="1100" dirty="0">
              <a:latin typeface="Open Sans "/>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GB" sz="1100" dirty="0">
                <a:latin typeface="Open Sans"/>
                <a:ea typeface="Open Sans"/>
                <a:cs typeface="Open Sans"/>
                <a:sym typeface="Open Sans"/>
              </a:rPr>
              <a:t>Now we will do a simple analysis on ESS data – we will look at the frequency distribution of one variable.</a:t>
            </a:r>
            <a:endParaRPr sz="1100" dirty="0">
              <a:latin typeface="Open Sans"/>
              <a:ea typeface="Open Sans"/>
              <a:cs typeface="Open Sans"/>
              <a:sym typeface="Open Sans"/>
            </a:endParaRPr>
          </a:p>
          <a:p>
            <a:pPr marL="0" marR="0" lvl="0" indent="0" algn="l" rtl="0">
              <a:lnSpc>
                <a:spcPct val="117999"/>
              </a:lnSpc>
              <a:spcBef>
                <a:spcPts val="0"/>
              </a:spcBef>
              <a:spcAft>
                <a:spcPts val="0"/>
              </a:spcAft>
              <a:buClr>
                <a:srgbClr val="000000"/>
              </a:buClr>
              <a:buSzPts val="1400"/>
              <a:buFont typeface="Arial"/>
              <a:buNone/>
            </a:pPr>
            <a:endParaRPr sz="1100" dirty="0">
              <a:latin typeface="Open Sans"/>
              <a:ea typeface="Open Sans"/>
              <a:cs typeface="Open Sans"/>
              <a:sym typeface="Open Sans"/>
            </a:endParaRPr>
          </a:p>
          <a:p>
            <a:pPr marL="0" marR="0" lvl="0" indent="0" algn="l" rtl="0">
              <a:lnSpc>
                <a:spcPct val="117999"/>
              </a:lnSpc>
              <a:spcBef>
                <a:spcPts val="0"/>
              </a:spcBef>
              <a:spcAft>
                <a:spcPts val="0"/>
              </a:spcAft>
              <a:buClr>
                <a:srgbClr val="000000"/>
              </a:buClr>
              <a:buSzPts val="1400"/>
              <a:buFont typeface="Arial"/>
              <a:buNone/>
            </a:pPr>
            <a:r>
              <a:rPr lang="en-GB" sz="1100" dirty="0">
                <a:latin typeface="Open Sans"/>
                <a:ea typeface="Open Sans"/>
                <a:cs typeface="Open Sans"/>
                <a:sym typeface="Open Sans"/>
              </a:rPr>
              <a:t>The data in this „educational purposes“ is not weighted, but otherwise you have to use weights.</a:t>
            </a:r>
            <a:endParaRPr sz="1100" dirty="0">
              <a:latin typeface="Open Sans"/>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a:ea typeface="Open Sans"/>
                <a:cs typeface="Open Sans"/>
                <a:sym typeface="Open Sans"/>
              </a:rPr>
              <a:t>We can see two columns of %: % of all (includes also answers such as refusal, don‘t know, no answer) and valid % with only valid answers (the others are defined as missing values).</a:t>
            </a:r>
            <a:endParaRPr sz="1100" dirty="0">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Light"/>
              </a:rPr>
              <a:t>Thinking about the types of data available can help you work out what you need and how to find it. It can help you understand what is possible and help you navigate the volume of data you can find.  </a:t>
            </a:r>
            <a:endParaRPr sz="1100" dirty="0">
              <a:latin typeface="Open Sans" panose="020B0606030504020204" pitchFamily="34" charset="0"/>
              <a:ea typeface="Open Sans" panose="020B0606030504020204" pitchFamily="34" charset="0"/>
              <a:cs typeface="Open Sans" panose="020B0606030504020204" pitchFamily="34" charset="0"/>
              <a:sym typeface="Open Sans Light"/>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Light"/>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Light"/>
              </a:rPr>
              <a:t>We will now discuss some ways to classify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9" name="Google Shape;579;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a:cs typeface="Open Sans"/>
                <a:sym typeface="Open Sans"/>
              </a:rPr>
              <a:t>Now we will do a descriptive analysis e.g., comparing life satisfaction of two groups  - the unemployed people looking for work versus people in paid work – we will calculate means for two groups:</a:t>
            </a:r>
            <a:endParaRPr sz="1100" dirty="0">
              <a:latin typeface="Open Sans "/>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In comparison of two selected groups, we can see that people in paid work have higher average of life satisfaction according to unemployed people looking for work </a:t>
            </a:r>
            <a:endParaRPr sz="1100" dirty="0">
              <a:latin typeface="Open Sans "/>
              <a:ea typeface="Open Sans"/>
              <a:cs typeface="Open Sans"/>
              <a:sym typeface="Open Sans"/>
            </a:endParaRPr>
          </a:p>
          <a:p>
            <a:pPr marL="171450" lvl="0" indent="-171450" algn="l" rtl="0">
              <a:lnSpc>
                <a:spcPct val="117999"/>
              </a:lnSpc>
              <a:spcBef>
                <a:spcPts val="0"/>
              </a:spcBef>
              <a:spcAft>
                <a:spcPts val="0"/>
              </a:spcAft>
              <a:buFont typeface="Arial" panose="020B0604020202020204" pitchFamily="34" charset="0"/>
              <a:buChar char="•"/>
            </a:pPr>
            <a:r>
              <a:rPr lang="en-GB" sz="1100" dirty="0">
                <a:latin typeface="Open Sans "/>
                <a:ea typeface="Open Sans"/>
                <a:cs typeface="Open Sans"/>
                <a:sym typeface="Open Sans"/>
              </a:rPr>
              <a:t>the highest average have those whose main activity was education (7.7) </a:t>
            </a:r>
            <a:endParaRPr sz="1100" dirty="0">
              <a:latin typeface="Open Sans "/>
              <a:ea typeface="Open Sans"/>
              <a:cs typeface="Open Sans"/>
              <a:sym typeface="Open San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1" name="Google Shape;591;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a:cs typeface="Open Sans"/>
                <a:sym typeface="Open Sans"/>
              </a:rPr>
              <a:t>In </a:t>
            </a:r>
            <a:r>
              <a:rPr lang="en-GB" sz="1100" dirty="0" err="1">
                <a:latin typeface="Open Sans "/>
                <a:ea typeface="Open Sans"/>
                <a:cs typeface="Open Sans"/>
                <a:sym typeface="Open Sans"/>
              </a:rPr>
              <a:t>Nesstar</a:t>
            </a:r>
            <a:r>
              <a:rPr lang="en-GB" sz="1100" dirty="0">
                <a:latin typeface="Open Sans "/>
                <a:ea typeface="Open Sans"/>
                <a:cs typeface="Open Sans"/>
                <a:sym typeface="Open Sans"/>
              </a:rPr>
              <a:t> we can search data with the help of advance search, with click o this </a:t>
            </a:r>
            <a:r>
              <a:rPr lang="en-GB" sz="1100" u="none" strike="noStrike" dirty="0">
                <a:solidFill>
                  <a:srgbClr val="000000"/>
                </a:solidFill>
                <a:latin typeface="Open Sans "/>
                <a:ea typeface="Open Sans"/>
                <a:cs typeface="Open Sans"/>
                <a:sym typeface="Open Sans"/>
              </a:rPr>
              <a:t>magnifying glass with +, where the new window opens where we define our search.</a:t>
            </a:r>
            <a:endParaRPr sz="1100" dirty="0">
              <a:latin typeface="Open Sans "/>
            </a:endParaRPr>
          </a:p>
          <a:p>
            <a:pPr marL="0" lvl="0" indent="0" algn="l" rtl="0">
              <a:lnSpc>
                <a:spcPct val="117999"/>
              </a:lnSpc>
              <a:spcBef>
                <a:spcPts val="0"/>
              </a:spcBef>
              <a:spcAft>
                <a:spcPts val="0"/>
              </a:spcAft>
              <a:buNone/>
            </a:pPr>
            <a:endParaRPr sz="1100" u="none" strike="noStrike" dirty="0">
              <a:solidFill>
                <a:srgbClr val="000000"/>
              </a:solidFill>
              <a:latin typeface="Open Sans "/>
              <a:ea typeface="Open Sans"/>
              <a:cs typeface="Open Sans"/>
              <a:sym typeface="Open Sans"/>
            </a:endParaRPr>
          </a:p>
          <a:p>
            <a:pPr marL="0" lvl="0" indent="0" algn="l" rtl="0">
              <a:lnSpc>
                <a:spcPct val="117999"/>
              </a:lnSpc>
              <a:spcBef>
                <a:spcPts val="0"/>
              </a:spcBef>
              <a:spcAft>
                <a:spcPts val="0"/>
              </a:spcAft>
              <a:buNone/>
            </a:pPr>
            <a:r>
              <a:rPr lang="en-GB" sz="1100" u="none" strike="noStrike" dirty="0">
                <a:solidFill>
                  <a:srgbClr val="000000"/>
                </a:solidFill>
                <a:latin typeface="Open Sans "/>
                <a:ea typeface="Open Sans"/>
                <a:cs typeface="Open Sans"/>
                <a:sym typeface="Open Sans"/>
              </a:rPr>
              <a:t>In our case we will search in </a:t>
            </a:r>
            <a:r>
              <a:rPr lang="en-GB" sz="1100" u="none" strike="noStrike" dirty="0" err="1">
                <a:solidFill>
                  <a:srgbClr val="000000"/>
                </a:solidFill>
                <a:latin typeface="Open Sans "/>
                <a:ea typeface="Open Sans"/>
                <a:cs typeface="Open Sans"/>
                <a:sym typeface="Open Sans"/>
              </a:rPr>
              <a:t>Gesis</a:t>
            </a:r>
            <a:r>
              <a:rPr lang="en-GB" sz="1100" u="none" strike="noStrike" dirty="0">
                <a:solidFill>
                  <a:srgbClr val="000000"/>
                </a:solidFill>
                <a:latin typeface="Open Sans "/>
                <a:ea typeface="Open Sans"/>
                <a:cs typeface="Open Sans"/>
                <a:sym typeface="Open Sans"/>
              </a:rPr>
              <a:t> – German archive, so we can chose what results do we need, so from this </a:t>
            </a:r>
            <a:r>
              <a:rPr lang="en-GB" sz="1100" u="none" strike="noStrike" dirty="0" err="1">
                <a:solidFill>
                  <a:srgbClr val="000000"/>
                </a:solidFill>
                <a:latin typeface="Open Sans "/>
                <a:ea typeface="Open Sans"/>
                <a:cs typeface="Open Sans"/>
                <a:sym typeface="Open Sans"/>
              </a:rPr>
              <a:t>dropbox</a:t>
            </a:r>
            <a:r>
              <a:rPr lang="en-GB" sz="1100" u="none" strike="noStrike" dirty="0">
                <a:solidFill>
                  <a:srgbClr val="000000"/>
                </a:solidFill>
                <a:latin typeface="Open Sans "/>
                <a:ea typeface="Open Sans"/>
                <a:cs typeface="Open Sans"/>
                <a:sym typeface="Open Sans"/>
              </a:rPr>
              <a:t> menu we select variable (but you can also chose any other), so the </a:t>
            </a:r>
            <a:r>
              <a:rPr lang="en-GB" sz="1100" u="none" strike="noStrike" dirty="0" err="1">
                <a:solidFill>
                  <a:srgbClr val="000000"/>
                </a:solidFill>
                <a:latin typeface="Open Sans "/>
                <a:ea typeface="Open Sans"/>
                <a:cs typeface="Open Sans"/>
                <a:sym typeface="Open Sans"/>
              </a:rPr>
              <a:t>Nesstar</a:t>
            </a:r>
            <a:r>
              <a:rPr lang="en-GB" sz="1100" u="none" strike="noStrike" dirty="0">
                <a:solidFill>
                  <a:srgbClr val="000000"/>
                </a:solidFill>
                <a:latin typeface="Open Sans "/>
                <a:ea typeface="Open Sans"/>
                <a:cs typeface="Open Sans"/>
                <a:sym typeface="Open Sans"/>
              </a:rPr>
              <a:t> will give us all surveys containing variables that have selected word in it, in our case HEALT, also we have to tell </a:t>
            </a:r>
            <a:r>
              <a:rPr lang="en-GB" sz="1100" u="none" strike="noStrike" dirty="0" err="1">
                <a:solidFill>
                  <a:srgbClr val="000000"/>
                </a:solidFill>
                <a:latin typeface="Open Sans "/>
                <a:ea typeface="Open Sans"/>
                <a:cs typeface="Open Sans"/>
                <a:sym typeface="Open Sans"/>
              </a:rPr>
              <a:t>Nesstar</a:t>
            </a:r>
            <a:r>
              <a:rPr lang="en-GB" sz="1100" u="none" strike="noStrike" dirty="0">
                <a:solidFill>
                  <a:srgbClr val="000000"/>
                </a:solidFill>
                <a:latin typeface="Open Sans "/>
                <a:ea typeface="Open Sans"/>
                <a:cs typeface="Open Sans"/>
                <a:sym typeface="Open Sans"/>
              </a:rPr>
              <a:t> what to search for, in this case we chose variable as opposed to dataset. Than we click search. Now we get results 🡪 list of all surveys and than we look at one of variables and if we click on it we get frequency distribution where the word we were searching for is coloured yellow.</a:t>
            </a:r>
            <a:br>
              <a:rPr lang="en-GB" dirty="0">
                <a:latin typeface="Open Sans"/>
                <a:ea typeface="Open Sans"/>
                <a:cs typeface="Open Sans"/>
                <a:sym typeface="Open Sans"/>
              </a:rPr>
            </a:br>
            <a:endParaRPr dirty="0">
              <a:latin typeface="Open Sans"/>
              <a:ea typeface="Open Sans"/>
              <a:cs typeface="Open Sans"/>
              <a:sym typeface="Open San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GB" sz="1100" dirty="0">
                <a:latin typeface="Open Sans "/>
                <a:ea typeface="Open Sans"/>
                <a:cs typeface="Open Sans"/>
                <a:sym typeface="Open Sans"/>
              </a:rPr>
              <a:t>In CESSDA catalogue you can also search with the help of different filters such as topic, country, publisher, …</a:t>
            </a:r>
            <a:endParaRPr sz="1100" dirty="0">
              <a:latin typeface="Open Sans "/>
              <a:ea typeface="Open Sans"/>
              <a:cs typeface="Open Sans"/>
              <a:sym typeface="Open Sans"/>
            </a:endParaRPr>
          </a:p>
          <a:p>
            <a:pPr marL="0" marR="0" lvl="0" indent="0" algn="l" rtl="0">
              <a:lnSpc>
                <a:spcPct val="117999"/>
              </a:lnSpc>
              <a:spcBef>
                <a:spcPts val="0"/>
              </a:spcBef>
              <a:spcAft>
                <a:spcPts val="0"/>
              </a:spcAft>
              <a:buClr>
                <a:srgbClr val="000000"/>
              </a:buClr>
              <a:buSzPts val="1400"/>
              <a:buFont typeface="Arial"/>
              <a:buNone/>
            </a:pPr>
            <a:endParaRPr sz="1100" dirty="0">
              <a:latin typeface="Open Sans "/>
              <a:ea typeface="Open Sans"/>
              <a:cs typeface="Open Sans"/>
              <a:sym typeface="Open Sans"/>
            </a:endParaRPr>
          </a:p>
          <a:p>
            <a:pPr marL="0" marR="0" lvl="0" indent="0" algn="l" rtl="0">
              <a:lnSpc>
                <a:spcPct val="117999"/>
              </a:lnSpc>
              <a:spcBef>
                <a:spcPts val="0"/>
              </a:spcBef>
              <a:spcAft>
                <a:spcPts val="0"/>
              </a:spcAft>
              <a:buClr>
                <a:srgbClr val="000000"/>
              </a:buClr>
              <a:buSzPts val="1400"/>
              <a:buFont typeface="Arial"/>
              <a:buNone/>
            </a:pPr>
            <a:r>
              <a:rPr lang="en-GB" sz="1100" dirty="0">
                <a:latin typeface="Open Sans "/>
                <a:ea typeface="Open Sans"/>
                <a:cs typeface="Open Sans"/>
                <a:sym typeface="Open Sans"/>
              </a:rPr>
              <a:t>This new tool allows you to search across all CESSDA member archives, with features search as a free text search and ways to sort and filter results. The results will include a summary of the data and link to the relevant archive. </a:t>
            </a:r>
            <a:endParaRPr sz="1100" dirty="0">
              <a:latin typeface="Open Sans "/>
            </a:endParaRPr>
          </a:p>
          <a:p>
            <a:pPr marL="0" lvl="0" indent="0" algn="l" rtl="0">
              <a:lnSpc>
                <a:spcPct val="117999"/>
              </a:lnSpc>
              <a:spcBef>
                <a:spcPts val="0"/>
              </a:spcBef>
              <a:spcAft>
                <a:spcPts val="0"/>
              </a:spcAft>
              <a:buNone/>
            </a:pPr>
            <a:endParaRPr sz="1100" dirty="0">
              <a:latin typeface="Open Sans "/>
              <a:ea typeface="Open Sans"/>
              <a:cs typeface="Open Sans"/>
              <a:sym typeface="Open Sans"/>
            </a:endParaRPr>
          </a:p>
          <a:p>
            <a:pPr marL="0" lvl="0" indent="0" algn="l" rtl="0">
              <a:lnSpc>
                <a:spcPct val="117999"/>
              </a:lnSpc>
              <a:spcBef>
                <a:spcPts val="0"/>
              </a:spcBef>
              <a:spcAft>
                <a:spcPts val="0"/>
              </a:spcAft>
              <a:buNone/>
            </a:pPr>
            <a:r>
              <a:rPr lang="en-GB" sz="1100" dirty="0">
                <a:latin typeface="Open Sans "/>
                <a:ea typeface="Open Sans"/>
                <a:cs typeface="Open Sans"/>
                <a:sym typeface="Open Sans"/>
              </a:rPr>
              <a:t>As a result you get list of surveys with metadata (study description) but if you want to access the data you have to click on go to study link and it will re-</a:t>
            </a:r>
            <a:r>
              <a:rPr lang="en-GB" sz="1100" dirty="0" err="1">
                <a:latin typeface="Open Sans "/>
                <a:ea typeface="Open Sans"/>
                <a:cs typeface="Open Sans"/>
                <a:sym typeface="Open Sans"/>
              </a:rPr>
              <a:t>derect</a:t>
            </a:r>
            <a:r>
              <a:rPr lang="en-GB" sz="1100" dirty="0">
                <a:latin typeface="Open Sans "/>
                <a:ea typeface="Open Sans"/>
                <a:cs typeface="Open Sans"/>
                <a:sym typeface="Open Sans"/>
              </a:rPr>
              <a:t> you to on page of archive containing this survey.</a:t>
            </a:r>
            <a:endParaRPr sz="1100" dirty="0">
              <a:latin typeface="Open Sans "/>
              <a:ea typeface="Open Sans"/>
              <a:cs typeface="Open Sans"/>
              <a:sym typeface="Open San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0" name="Google Shape;610;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Searching archives can be demanding; the volume of data available, while useful, makes finding data for a specific purpose difficult</a:t>
            </a:r>
            <a:endParaRPr sz="1100" dirty="0">
              <a:latin typeface="Open Sans "/>
              <a:ea typeface="Open Sans"/>
              <a:cs typeface="Open Sans"/>
              <a:sym typeface="Open Sans"/>
            </a:endParaRPr>
          </a:p>
          <a:p>
            <a:pPr marL="0" lvl="0" indent="0" algn="l" rtl="0">
              <a:lnSpc>
                <a:spcPct val="117999"/>
              </a:lnSpc>
              <a:spcBef>
                <a:spcPts val="0"/>
              </a:spcBef>
              <a:spcAft>
                <a:spcPts val="0"/>
              </a:spcAft>
              <a:buSzPts val="2200"/>
              <a:buFont typeface="Noto Sans Symbols"/>
              <a:buNone/>
            </a:pPr>
            <a:endParaRPr sz="1100" dirty="0">
              <a:latin typeface="Open Sans "/>
              <a:ea typeface="Open Sans"/>
              <a:cs typeface="Open Sans"/>
              <a:sym typeface="Open Sans"/>
            </a:endParaRPr>
          </a:p>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Alternatively, you might struggle to get results or al least results that seem relevant. </a:t>
            </a:r>
            <a:endParaRPr sz="1100" dirty="0">
              <a:latin typeface="Open Sans "/>
            </a:endParaRPr>
          </a:p>
          <a:p>
            <a:pPr marL="0" lvl="0" indent="0" algn="l" rtl="0">
              <a:lnSpc>
                <a:spcPct val="117999"/>
              </a:lnSpc>
              <a:spcBef>
                <a:spcPts val="0"/>
              </a:spcBef>
              <a:spcAft>
                <a:spcPts val="0"/>
              </a:spcAft>
              <a:buSzPts val="2200"/>
              <a:buFont typeface="Noto Sans Symbols"/>
              <a:buNone/>
            </a:pPr>
            <a:endParaRPr sz="1100" dirty="0">
              <a:latin typeface="Open Sans "/>
              <a:ea typeface="Open Sans"/>
              <a:cs typeface="Open Sans"/>
              <a:sym typeface="Open Sans"/>
            </a:endParaRPr>
          </a:p>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What you can do? Two general strategies. </a:t>
            </a:r>
            <a:endParaRPr sz="1100" dirty="0">
              <a:latin typeface="Open Sans "/>
            </a:endParaRPr>
          </a:p>
          <a:p>
            <a:pPr marL="0" lvl="0" indent="0" algn="l" rtl="0">
              <a:lnSpc>
                <a:spcPct val="117999"/>
              </a:lnSpc>
              <a:spcBef>
                <a:spcPts val="0"/>
              </a:spcBef>
              <a:spcAft>
                <a:spcPts val="0"/>
              </a:spcAft>
              <a:buSzPts val="2200"/>
              <a:buFont typeface="Noto Sans Symbols"/>
              <a:buNone/>
            </a:pPr>
            <a:endParaRPr sz="1100" dirty="0">
              <a:latin typeface="Open Sans "/>
              <a:ea typeface="Open Sans"/>
              <a:cs typeface="Open Sans"/>
              <a:sym typeface="Open Sans"/>
            </a:endParaRPr>
          </a:p>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1. Think about your search terms </a:t>
            </a:r>
            <a:endParaRPr sz="1100" dirty="0">
              <a:latin typeface="Open Sans "/>
            </a:endParaRPr>
          </a:p>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How do your search terms relate to your data needs</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e.g. interested in doing research on a specific groups such as fathers many social surveys may ask about children and family life but not necessarily index the data using the term fathers </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a:cs typeface="Open Sans"/>
                <a:sym typeface="Open Sans"/>
              </a:rPr>
              <a:t>lots of useful data for examining migration topics might come from studies not specifically focused on migration. For example, for migrant labour market outcomes, you may want to focus on identifying data on employment and then checking if you can identify migration status. </a:t>
            </a:r>
            <a:endParaRPr sz="1100" dirty="0">
              <a:latin typeface="Open Sans "/>
            </a:endParaRPr>
          </a:p>
          <a:p>
            <a:pPr marL="0" lvl="0" indent="0" algn="l" rtl="0">
              <a:lnSpc>
                <a:spcPct val="117999"/>
              </a:lnSpc>
              <a:spcBef>
                <a:spcPts val="0"/>
              </a:spcBef>
              <a:spcAft>
                <a:spcPts val="0"/>
              </a:spcAft>
              <a:buSzPts val="2200"/>
              <a:buFont typeface="Noto Sans Symbols"/>
              <a:buNone/>
            </a:pPr>
            <a:endParaRPr sz="1100" dirty="0">
              <a:latin typeface="Open Sans "/>
              <a:ea typeface="Open Sans"/>
              <a:cs typeface="Open Sans"/>
              <a:sym typeface="Open Sans"/>
            </a:endParaRPr>
          </a:p>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Using exact terms can reduce number of results/make them more relevant e.g. </a:t>
            </a:r>
            <a:endParaRPr sz="1100" dirty="0">
              <a:latin typeface="Open Sans "/>
            </a:endParaRPr>
          </a:p>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Spelling can be an issue – American and English spelling – ageing and aging </a:t>
            </a:r>
            <a:endParaRPr sz="1100" dirty="0">
              <a:latin typeface="Open Sans "/>
            </a:endParaRPr>
          </a:p>
          <a:p>
            <a:pPr marL="0" lvl="0" indent="0" algn="l" rtl="0">
              <a:lnSpc>
                <a:spcPct val="117999"/>
              </a:lnSpc>
              <a:spcBef>
                <a:spcPts val="0"/>
              </a:spcBef>
              <a:spcAft>
                <a:spcPts val="0"/>
              </a:spcAft>
              <a:buSzPts val="2200"/>
              <a:buFont typeface="Noto Sans Symbols"/>
              <a:buNone/>
            </a:pPr>
            <a:endParaRPr sz="1100" dirty="0">
              <a:latin typeface="Open Sans "/>
              <a:ea typeface="Open Sans"/>
              <a:cs typeface="Open Sans"/>
              <a:sym typeface="Open Sans"/>
            </a:endParaRPr>
          </a:p>
          <a:p>
            <a:pPr marL="0" lvl="0" indent="0" algn="l" rtl="0">
              <a:lnSpc>
                <a:spcPct val="117999"/>
              </a:lnSpc>
              <a:spcBef>
                <a:spcPts val="0"/>
              </a:spcBef>
              <a:spcAft>
                <a:spcPts val="0"/>
              </a:spcAft>
              <a:buSzPts val="2200"/>
              <a:buFont typeface="Noto Sans Symbols"/>
              <a:buNone/>
            </a:pPr>
            <a:r>
              <a:rPr lang="en-GB" sz="1100" dirty="0">
                <a:latin typeface="Open Sans "/>
                <a:ea typeface="Open Sans"/>
                <a:cs typeface="Open Sans"/>
                <a:sym typeface="Open Sans"/>
              </a:rPr>
              <a:t>2. Sort results and use filters –  refer to your ideal data to refine by data types, date and geography </a:t>
            </a:r>
            <a:endParaRPr sz="1100" dirty="0">
              <a:latin typeface="Open Sans "/>
            </a:endParaRPr>
          </a:p>
          <a:p>
            <a:pPr marL="0" lvl="0" indent="0" algn="l" rtl="0">
              <a:lnSpc>
                <a:spcPct val="115000"/>
              </a:lnSpc>
              <a:spcBef>
                <a:spcPts val="0"/>
              </a:spcBef>
              <a:spcAft>
                <a:spcPts val="0"/>
              </a:spcAft>
              <a:buNone/>
            </a:pPr>
            <a:r>
              <a:rPr lang="en-GB" sz="1100" dirty="0">
                <a:latin typeface="Open Sans "/>
                <a:ea typeface="Open Sans"/>
                <a:cs typeface="Open Sans"/>
                <a:sym typeface="Open Sans"/>
              </a:rPr>
              <a:t>Check settings on search tool – are you searching titles, subjects, variables etc. </a:t>
            </a:r>
            <a:endParaRPr sz="1100" dirty="0">
              <a:latin typeface="Open Sans "/>
            </a:endParaRPr>
          </a:p>
          <a:p>
            <a:pPr marL="0" lvl="0" indent="0" algn="l" rtl="0">
              <a:lnSpc>
                <a:spcPct val="115000"/>
              </a:lnSpc>
              <a:spcBef>
                <a:spcPts val="1069"/>
              </a:spcBef>
              <a:spcAft>
                <a:spcPts val="0"/>
              </a:spcAft>
              <a:buNone/>
            </a:pPr>
            <a:endParaRPr i="1" dirty="0">
              <a:solidFill>
                <a:srgbClr val="FF0000"/>
              </a:solidFill>
              <a:latin typeface="Open Sans"/>
              <a:ea typeface="Open Sans"/>
              <a:cs typeface="Open Sans"/>
              <a:sym typeface="Open Sans"/>
            </a:endParaRPr>
          </a:p>
          <a:p>
            <a:pPr marL="0" lvl="0" indent="0" algn="l" rtl="0">
              <a:lnSpc>
                <a:spcPct val="115000"/>
              </a:lnSpc>
              <a:spcBef>
                <a:spcPts val="1069"/>
              </a:spcBef>
              <a:spcAft>
                <a:spcPts val="0"/>
              </a:spcAft>
              <a:buNone/>
            </a:pPr>
            <a:endParaRPr i="1" dirty="0">
              <a:solidFill>
                <a:srgbClr val="FF0000"/>
              </a:solidFill>
              <a:latin typeface="Open Sans"/>
              <a:ea typeface="Open Sans"/>
              <a:cs typeface="Open Sans"/>
              <a:sym typeface="Open Sans"/>
            </a:endParaRPr>
          </a:p>
          <a:p>
            <a:pPr marL="0" lvl="0" indent="0" algn="l" rtl="0">
              <a:lnSpc>
                <a:spcPct val="117999"/>
              </a:lnSpc>
              <a:spcBef>
                <a:spcPts val="1069"/>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0" name="Google Shape;620;p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rPr>
              <a:t>One tool that can help is ELSST. </a:t>
            </a:r>
            <a:endParaRPr sz="1100" dirty="0">
              <a:latin typeface="Open Sans "/>
            </a:endParaRPr>
          </a:p>
          <a:p>
            <a:pPr marL="0" lvl="0" indent="0" algn="l" rtl="0">
              <a:lnSpc>
                <a:spcPct val="117999"/>
              </a:lnSpc>
              <a:spcBef>
                <a:spcPts val="0"/>
              </a:spcBef>
              <a:spcAft>
                <a:spcPts val="0"/>
              </a:spcAft>
              <a:buNone/>
            </a:pPr>
            <a:endParaRPr sz="1100" dirty="0">
              <a:latin typeface="Open Sans "/>
            </a:endParaRPr>
          </a:p>
          <a:p>
            <a:pPr marL="0" lvl="0" indent="0" algn="l" rtl="0">
              <a:lnSpc>
                <a:spcPct val="117999"/>
              </a:lnSpc>
              <a:spcBef>
                <a:spcPts val="0"/>
              </a:spcBef>
              <a:spcAft>
                <a:spcPts val="0"/>
              </a:spcAft>
              <a:buNone/>
            </a:pPr>
            <a:r>
              <a:rPr lang="en-GB" sz="1100" dirty="0">
                <a:latin typeface="Open Sans "/>
              </a:rPr>
              <a:t>ELSST is a multilingual thesaurus for the social sciences. It contains concepts which aim to be language- and country-neutral, i.e. relevant to all languages and member counties. </a:t>
            </a:r>
            <a:endParaRPr sz="1100" dirty="0">
              <a:latin typeface="Open Sans "/>
            </a:endParaRPr>
          </a:p>
          <a:p>
            <a:pPr marL="0" lvl="0" indent="0" algn="l" rtl="0">
              <a:lnSpc>
                <a:spcPct val="117999"/>
              </a:lnSpc>
              <a:spcBef>
                <a:spcPts val="0"/>
              </a:spcBef>
              <a:spcAft>
                <a:spcPts val="0"/>
              </a:spcAft>
              <a:buNone/>
            </a:pPr>
            <a:r>
              <a:rPr lang="en-GB" sz="1100" dirty="0">
                <a:latin typeface="Open Sans "/>
              </a:rPr>
              <a:t>Concepts are linked through hierarchical and non-hierarchical relations. Users can exploit these relationships to broaden or narrow their search to possibly more relevant concepts. </a:t>
            </a:r>
            <a:endParaRPr sz="1100" dirty="0">
              <a:latin typeface="Open Sans "/>
            </a:endParaRPr>
          </a:p>
          <a:p>
            <a:pPr marL="0" lvl="0" indent="0" algn="l" rtl="0">
              <a:lnSpc>
                <a:spcPct val="117999"/>
              </a:lnSpc>
              <a:spcBef>
                <a:spcPts val="0"/>
              </a:spcBef>
              <a:spcAft>
                <a:spcPts val="0"/>
              </a:spcAft>
              <a:buNone/>
            </a:pPr>
            <a:r>
              <a:rPr lang="en-GB" sz="1100" dirty="0">
                <a:latin typeface="Open Sans "/>
              </a:rPr>
              <a:t>ELSST also supports multilingual information retrieval. When embedded into a search engine, it allows a user to query the system in one language and retrieve data indexed with the term in another language of ELSST. </a:t>
            </a:r>
            <a:endParaRPr sz="1100" dirty="0">
              <a:latin typeface="Open Sans "/>
            </a:endParaRPr>
          </a:p>
          <a:p>
            <a:pPr marL="0" lvl="0" indent="0" algn="l" rtl="0">
              <a:lnSpc>
                <a:spcPct val="117999"/>
              </a:lnSpc>
              <a:spcBef>
                <a:spcPts val="0"/>
              </a:spcBef>
              <a:spcAft>
                <a:spcPts val="0"/>
              </a:spcAft>
              <a:buNone/>
            </a:pPr>
            <a:r>
              <a:rPr lang="en-GB" sz="1100" dirty="0">
                <a:latin typeface="Open Sans "/>
              </a:rPr>
              <a:t>The English language version contains over 3,000 concepts, including Preferred Terms that are used to index data and Non-preferred terms that are not used by indexers but lead indexers to the Preferred Terms. 90 % of the Preferred Terms used to index data have been translated into all the other languages, with several languages having 100% coverage. </a:t>
            </a:r>
            <a:endParaRPr sz="1100" dirty="0">
              <a:latin typeface="Open Sans "/>
            </a:endParaRPr>
          </a:p>
          <a:p>
            <a:pPr marL="0" lvl="0" indent="0" algn="l" rtl="0">
              <a:lnSpc>
                <a:spcPct val="117999"/>
              </a:lnSpc>
              <a:spcBef>
                <a:spcPts val="0"/>
              </a:spcBef>
              <a:spcAft>
                <a:spcPts val="0"/>
              </a:spcAft>
              <a:buNone/>
            </a:pPr>
            <a:r>
              <a:rPr lang="en-GB" sz="1100" dirty="0">
                <a:latin typeface="Open Sans "/>
              </a:rPr>
              <a:t>It may be useful to consider alternative spellings of key search terms. </a:t>
            </a:r>
            <a:endParaRPr sz="1100" dirty="0">
              <a:latin typeface="Open Sans "/>
            </a:endParaRPr>
          </a:p>
          <a:p>
            <a:pPr marL="0" lvl="0" indent="0" algn="l" rtl="0">
              <a:lnSpc>
                <a:spcPct val="117999"/>
              </a:lnSpc>
              <a:spcBef>
                <a:spcPts val="0"/>
              </a:spcBef>
              <a:spcAft>
                <a:spcPts val="0"/>
              </a:spcAft>
              <a:buNone/>
            </a:pPr>
            <a:endParaRPr sz="1100" dirty="0">
              <a:latin typeface="Open Sans "/>
            </a:endParaRPr>
          </a:p>
          <a:p>
            <a:pPr marL="0" lvl="0" indent="0" algn="l" rtl="0">
              <a:lnSpc>
                <a:spcPct val="117999"/>
              </a:lnSpc>
              <a:spcBef>
                <a:spcPts val="0"/>
              </a:spcBef>
              <a:spcAft>
                <a:spcPts val="0"/>
              </a:spcAft>
              <a:buNone/>
            </a:pPr>
            <a:r>
              <a:rPr lang="en-GB" sz="1100" u="sng" dirty="0">
                <a:latin typeface="Open Sans "/>
              </a:rPr>
              <a:t>A suggested idea for ELSST demo</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rPr>
              <a:t>Use the term NURSES, which has a Use For term, plus Broader, Narrower and Related terms (see the online  guide available by clicking ‘ELSST guide’ on the top navigation bar https://elsst.ukdataservice.ac.uk/elsst-guide for an explanation of these terms). </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rPr>
              <a:t>You can view NURSES in its hierarchy, and its equivalents in other languages here:</a:t>
            </a:r>
            <a:endParaRPr sz="1100" dirty="0">
              <a:latin typeface="Open Sans "/>
            </a:endParaRPr>
          </a:p>
          <a:p>
            <a:pPr marL="0" lvl="0" indent="0" algn="l" rtl="0">
              <a:lnSpc>
                <a:spcPct val="117999"/>
              </a:lnSpc>
              <a:spcBef>
                <a:spcPts val="0"/>
              </a:spcBef>
              <a:spcAft>
                <a:spcPts val="0"/>
              </a:spcAft>
              <a:buNone/>
            </a:pPr>
            <a:r>
              <a:rPr lang="en-GB" sz="1100" dirty="0">
                <a:latin typeface="Open Sans "/>
              </a:rPr>
              <a:t>https://elsst.ukdataservice.ac.uk/thesaurus-search/view-concept/?id=52f955ef-0871-4372-9763-43c9247c810c&amp;lang=EN</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rPr>
              <a:t>Alternatively, you can view it as a visual graph (click on the nodes to expand):</a:t>
            </a:r>
            <a:endParaRPr sz="1100" dirty="0">
              <a:latin typeface="Open Sans "/>
            </a:endParaRPr>
          </a:p>
          <a:p>
            <a:pPr marL="0" lvl="0" indent="0" algn="l" rtl="0">
              <a:lnSpc>
                <a:spcPct val="117999"/>
              </a:lnSpc>
              <a:spcBef>
                <a:spcPts val="0"/>
              </a:spcBef>
              <a:spcAft>
                <a:spcPts val="0"/>
              </a:spcAft>
              <a:buNone/>
            </a:pPr>
            <a:r>
              <a:rPr lang="en-GB" sz="1100" dirty="0">
                <a:latin typeface="Open Sans "/>
              </a:rPr>
              <a:t>https://elsst.ukdataservice.ac.uk/thesaurus-search/view-concept/?id=52f955ef-0871-4372-9763-43c9247c810c&amp;lang=EN#/tab-visual-graph</a:t>
            </a:r>
            <a:endParaRPr sz="1100" dirty="0">
              <a:latin typeface="Open Sans "/>
            </a:endParaRPr>
          </a:p>
          <a:p>
            <a:pPr marL="183202" lvl="0" indent="-183202" algn="l" rtl="0">
              <a:lnSpc>
                <a:spcPct val="117999"/>
              </a:lnSpc>
              <a:spcBef>
                <a:spcPts val="0"/>
              </a:spcBef>
              <a:spcAft>
                <a:spcPts val="0"/>
              </a:spcAft>
              <a:buSzPts val="2200"/>
              <a:buFont typeface="Arial"/>
              <a:buChar char="•"/>
            </a:pPr>
            <a:r>
              <a:rPr lang="en-GB" sz="1100" dirty="0">
                <a:latin typeface="Open Sans "/>
              </a:rPr>
              <a:t> Some terms need a Scope note to explain their meaning. An example is PARAMEDICAL PERSONNEL:</a:t>
            </a:r>
            <a:endParaRPr sz="1100" dirty="0">
              <a:latin typeface="Open Sans "/>
            </a:endParaRPr>
          </a:p>
          <a:p>
            <a:pPr marL="0" lvl="0" indent="0" algn="l" rtl="0">
              <a:lnSpc>
                <a:spcPct val="117999"/>
              </a:lnSpc>
              <a:spcBef>
                <a:spcPts val="0"/>
              </a:spcBef>
              <a:spcAft>
                <a:spcPts val="0"/>
              </a:spcAft>
              <a:buNone/>
            </a:pPr>
            <a:r>
              <a:rPr lang="en-GB" sz="1100" dirty="0">
                <a:latin typeface="Open Sans "/>
              </a:rPr>
              <a:t>https://elsst.ukdataservice.ac.uk/thesaurus-search/view-concept/?id=e39bbfe2-0491-480a-b741-0d083d82295a&amp;lang=EN#/tab-current-version</a:t>
            </a:r>
            <a:endParaRPr sz="1100" dirty="0">
              <a:latin typeface="Open Sans "/>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7" name="Google Shape;637;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2" name="Google Shape;642;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
                <a:ea typeface="Open Sans ExtraBold" panose="020B0604020202020204" pitchFamily="34" charset="0"/>
                <a:cs typeface="Open Sans ExtraBold" panose="020B0604020202020204" pitchFamily="34" charset="0"/>
                <a:sym typeface="Open Sans"/>
              </a:rPr>
              <a:t>Metadata and documentation are key to making sense of the data. </a:t>
            </a:r>
          </a:p>
          <a:p>
            <a:pPr marL="0" lvl="0" indent="0" algn="l" rtl="0">
              <a:lnSpc>
                <a:spcPct val="117999"/>
              </a:lnSpc>
              <a:spcBef>
                <a:spcPts val="0"/>
              </a:spcBef>
              <a:spcAft>
                <a:spcPts val="0"/>
              </a:spcAft>
              <a:buNone/>
            </a:pPr>
            <a:endParaRPr sz="1100" dirty="0">
              <a:latin typeface="Open Sans "/>
              <a:ea typeface="Open Sans ExtraBold" panose="020B0604020202020204" pitchFamily="34" charset="0"/>
              <a:cs typeface="Open Sans ExtraBold" panose="020B0604020202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ExtraBold" panose="020B0604020202020204" pitchFamily="34" charset="0"/>
                <a:cs typeface="Open Sans ExtraBold" panose="020B0604020202020204" pitchFamily="34" charset="0"/>
                <a:sym typeface="Open Sans"/>
              </a:rPr>
              <a:t>Metadata or "data about data" are descriptors that facilitate cataloguing data and data discovery. </a:t>
            </a:r>
            <a:endParaRPr sz="1100" dirty="0">
              <a:latin typeface="Open Sans "/>
              <a:ea typeface="Open Sans ExtraBold" panose="020B0604020202020204" pitchFamily="34" charset="0"/>
              <a:cs typeface="Open Sans ExtraBold" panose="020B0604020202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
                <a:ea typeface="Open Sans ExtraBold" panose="020B0604020202020204" pitchFamily="34" charset="0"/>
                <a:cs typeface="Open Sans ExtraBold" panose="020B0604020202020204" pitchFamily="34" charset="0"/>
                <a:sym typeface="Open Sans"/>
              </a:rPr>
              <a:t>Documentation might include user guides, survey questionnaires, interview schedules and fieldwork notes.</a:t>
            </a:r>
            <a:endParaRPr sz="1100" dirty="0">
              <a:latin typeface="Open Sans "/>
              <a:ea typeface="Open Sans ExtraBold" panose="020B0604020202020204" pitchFamily="34" charset="0"/>
              <a:cs typeface="Open Sans ExtraBold" panose="020B0604020202020204" pitchFamily="34" charset="0"/>
            </a:endParaRPr>
          </a:p>
          <a:p>
            <a:pPr marL="0" lvl="0" indent="0" algn="l" rtl="0">
              <a:lnSpc>
                <a:spcPct val="117999"/>
              </a:lnSpc>
              <a:spcBef>
                <a:spcPts val="0"/>
              </a:spcBef>
              <a:spcAft>
                <a:spcPts val="0"/>
              </a:spcAft>
              <a:buNone/>
            </a:pPr>
            <a:endParaRPr sz="1100" dirty="0">
              <a:latin typeface="Open Sans "/>
              <a:ea typeface="Open Sans ExtraBold" panose="020B0604020202020204" pitchFamily="34" charset="0"/>
              <a:cs typeface="Open Sans ExtraBold" panose="020B0604020202020204" pitchFamily="34" charset="0"/>
              <a:sym typeface="Open Sans"/>
            </a:endParaRPr>
          </a:p>
          <a:p>
            <a:pPr marL="0" lvl="0" indent="0" algn="l" rtl="0">
              <a:lnSpc>
                <a:spcPct val="117999"/>
              </a:lnSpc>
              <a:spcBef>
                <a:spcPts val="0"/>
              </a:spcBef>
              <a:spcAft>
                <a:spcPts val="0"/>
              </a:spcAft>
              <a:buNone/>
            </a:pPr>
            <a:r>
              <a:rPr lang="en-GB" sz="1100" dirty="0">
                <a:latin typeface="Open Sans "/>
                <a:ea typeface="Open Sans ExtraBold" panose="020B0604020202020204" pitchFamily="34" charset="0"/>
                <a:cs typeface="Open Sans ExtraBold" panose="020B0604020202020204" pitchFamily="34" charset="0"/>
                <a:sym typeface="Open Sans"/>
              </a:rPr>
              <a:t>Archives produce catalogue records containing metadata. Documentation is often accessible directly from the catalogue record (without needing to register), usually as fully searchable PDF documents (but format and quality varies, especially for older studies). </a:t>
            </a:r>
            <a:endParaRPr sz="1100" dirty="0">
              <a:latin typeface="Open Sans "/>
              <a:ea typeface="Open Sans ExtraBold" panose="020B0604020202020204" pitchFamily="34" charset="0"/>
              <a:cs typeface="Open Sans ExtraBold" panose="020B0604020202020204" pitchFamily="34" charset="0"/>
            </a:endParaRPr>
          </a:p>
          <a:p>
            <a:pPr marL="0" lvl="0" indent="0" algn="l" rtl="0">
              <a:lnSpc>
                <a:spcPct val="117999"/>
              </a:lnSpc>
              <a:spcBef>
                <a:spcPts val="0"/>
              </a:spcBef>
              <a:spcAft>
                <a:spcPts val="0"/>
              </a:spcAft>
              <a:buNone/>
            </a:pPr>
            <a:r>
              <a:rPr lang="en-GB" sz="1100" dirty="0">
                <a:latin typeface="Open Sans "/>
                <a:ea typeface="Open Sans ExtraBold" panose="020B0604020202020204" pitchFamily="34" charset="0"/>
                <a:cs typeface="Open Sans ExtraBold" panose="020B0604020202020204" pitchFamily="34" charset="0"/>
                <a:sym typeface="Open Sans"/>
              </a:rPr>
              <a:t>The quality and accessibility of metadata data and documentation can vary. A core aim of CESSDA is that data collections have documentation that allows use without recourse to the data creator.</a:t>
            </a:r>
            <a:endParaRPr sz="1100" dirty="0">
              <a:latin typeface="Open Sans "/>
              <a:ea typeface="Open Sans ExtraBold" panose="020B0604020202020204" pitchFamily="34" charset="0"/>
              <a:cs typeface="Open Sans ExtraBold" panose="020B0604020202020204" pitchFamily="34" charset="0"/>
              <a:sym typeface="Open Sans"/>
            </a:endParaRPr>
          </a:p>
          <a:p>
            <a:pPr marL="0" lvl="0" indent="0" algn="l" rtl="0">
              <a:lnSpc>
                <a:spcPct val="117999"/>
              </a:lnSpc>
              <a:spcBef>
                <a:spcPts val="0"/>
              </a:spcBef>
              <a:spcAft>
                <a:spcPts val="0"/>
              </a:spcAft>
              <a:buNone/>
            </a:pPr>
            <a:r>
              <a:rPr lang="en-GB" sz="1100" dirty="0">
                <a:latin typeface="Open Sans "/>
                <a:ea typeface="Open Sans ExtraBold" panose="020B0604020202020204" pitchFamily="34" charset="0"/>
                <a:cs typeface="Open Sans ExtraBold" panose="020B0604020202020204" pitchFamily="34" charset="0"/>
                <a:sym typeface="Open Sans"/>
              </a:rPr>
              <a:t>Work by CESSDA and its’ service providers as well as many other research and data professionals is improving the way data is documented e.g. metadata standards such as consistent categories and researchers being trained in research data management. </a:t>
            </a:r>
            <a:endParaRPr sz="1100" dirty="0">
              <a:latin typeface="Open Sans "/>
              <a:ea typeface="Open Sans ExtraBold" panose="020B0604020202020204" pitchFamily="34" charset="0"/>
              <a:cs typeface="Open Sans ExtraBold" panose="020B0604020202020204" pitchFamily="34" charset="0"/>
            </a:endParaRPr>
          </a:p>
          <a:p>
            <a:pPr marL="0" lvl="0" indent="0" algn="l" rtl="0">
              <a:lnSpc>
                <a:spcPct val="117999"/>
              </a:lnSpc>
              <a:spcBef>
                <a:spcPts val="0"/>
              </a:spcBef>
              <a:spcAft>
                <a:spcPts val="0"/>
              </a:spcAft>
              <a:buNone/>
            </a:pPr>
            <a:r>
              <a:rPr lang="en-GB" sz="1100" dirty="0">
                <a:latin typeface="Open Sans "/>
                <a:ea typeface="Open Sans ExtraBold" panose="020B0604020202020204" pitchFamily="34" charset="0"/>
                <a:cs typeface="Open Sans ExtraBold" panose="020B0604020202020204" pitchFamily="34" charset="0"/>
                <a:sym typeface="Open Sans"/>
              </a:rPr>
              <a:t>Some services (where resources allow) offer support to help users understand data through helpdesks and training. </a:t>
            </a:r>
            <a:endParaRPr sz="1100" dirty="0">
              <a:latin typeface="Open Sans "/>
              <a:ea typeface="Open Sans ExtraBold" panose="020B0604020202020204" pitchFamily="34" charset="0"/>
              <a:cs typeface="Open Sans ExtraBold" panose="020B0604020202020204" pitchFamily="34" charset="0"/>
              <a:sym typeface="Open San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9" name="Google Shape;659;p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Asking some simple questions about the data can help determine its quality.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5000"/>
              </a:lnSpc>
              <a:spcBef>
                <a:spcPts val="0"/>
              </a:spcBef>
              <a:spcAft>
                <a:spcPts val="0"/>
              </a:spcAft>
              <a:buNone/>
            </a:pPr>
            <a:endParaRP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5000"/>
              </a:lnSpc>
              <a:spcBef>
                <a:spcPts val="0"/>
              </a:spcBef>
              <a:spcAft>
                <a:spcPts val="0"/>
              </a:spcAft>
              <a:buNone/>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[Trainer note: for more interaction, you can get participants to think of list – then show to confirm]</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5000"/>
              </a:lnSpc>
              <a:spcBef>
                <a:spcPts val="0"/>
              </a:spcBef>
              <a:spcAft>
                <a:spcPts val="0"/>
              </a:spcAft>
              <a:buNone/>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5000"/>
              </a:lnSpc>
              <a:spcBef>
                <a:spcPts val="0"/>
              </a:spcBef>
              <a:spcAft>
                <a:spcPts val="0"/>
              </a:spcAft>
              <a:buNone/>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Answers to many questions on the catalogue page/website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5000"/>
              </a:lnSpc>
              <a:spcBef>
                <a:spcPts val="0"/>
              </a:spcBef>
              <a:spcAft>
                <a:spcPts val="0"/>
              </a:spcAft>
              <a:buNone/>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For others, you may need to review supporting documentation such as User Guides, Technical Reports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5000"/>
              </a:lnSpc>
              <a:spcBef>
                <a:spcPts val="0"/>
              </a:spcBef>
              <a:spcAft>
                <a:spcPts val="0"/>
              </a:spcAft>
              <a:buNone/>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5000"/>
              </a:lnSpc>
              <a:spcBef>
                <a:spcPts val="0"/>
              </a:spcBef>
              <a:spcAft>
                <a:spcPts val="0"/>
              </a:spcAft>
              <a:buNone/>
            </a:pPr>
            <a:r>
              <a:rPr lang="en-GB"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If you cannot answer these questions easily, you need to consider if you can use this data meaningfully. If you have unanswered questions, you may be able to ask the data archive or data owners for further information.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
        <p:nvSpPr>
          <p:cNvPr id="660" name="Google Shape;660;p59:notes"/>
          <p:cNvSpPr txBox="1">
            <a:spLocks noGrp="1"/>
          </p:cNvSpPr>
          <p:nvPr>
            <p:ph type="sldNum" idx="12"/>
          </p:nvPr>
        </p:nvSpPr>
        <p:spPr>
          <a:xfrm>
            <a:off x="3884363" y="8684880"/>
            <a:ext cx="2972535" cy="456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en-GB" sz="2400" b="1" i="0" u="none" strike="noStrike" cap="none">
                <a:solidFill>
                  <a:srgbClr val="000000"/>
                </a:solidFill>
                <a:latin typeface="Helvetica Neue"/>
                <a:ea typeface="Helvetica Neue"/>
                <a:cs typeface="Helvetica Neue"/>
                <a:sym typeface="Helvetica Neue"/>
              </a:rPr>
              <a:t>59</a:t>
            </a:fld>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We can distinguish between types of data at different levels of analysis: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Microdata - data from individual units (often people or households). Common sources of microdata include surveys, a census and administrative records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Aggregate macro data refers to data about populations, groups, regions and countries constructed by combining information on lower-level units. Examples of aggregate data include demographics, rate of unemployment for countries (or regions) and GDP. The information on lower-level units may come from surveys, a census and administrative records. System-level macro data refers to information about characteristics of higher-level units such as the state or the political system that is not based on summaries of lower-level units. Specific examples include ‘Electoral system (PR or single-member districts)’</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Meso data: a term used to describe data on collective and cooperative actors such as commercial companies, organizations or political parties</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8" name="Google Shape;668;p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Evaluate the usefulness of data for a specific purpose using metadata and documentation – i.e. comparing a dataset to the ideal dataset identified previously. </a:t>
            </a: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units of analysis</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access</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time period(s)</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geographical coverage</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include the correct characteristics/concepts of interest</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nature of the sample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You may need to make some compromises – in terms of data and research questions.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669" name="Google Shape;669;p60:notes"/>
          <p:cNvSpPr txBox="1">
            <a:spLocks noGrp="1"/>
          </p:cNvSpPr>
          <p:nvPr>
            <p:ph type="sldNum" idx="12"/>
          </p:nvPr>
        </p:nvSpPr>
        <p:spPr>
          <a:xfrm>
            <a:off x="3884363" y="8684880"/>
            <a:ext cx="2972535" cy="456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en-GB" sz="2400" b="1" i="0" u="none" strike="noStrike" cap="none">
                <a:solidFill>
                  <a:srgbClr val="000000"/>
                </a:solidFill>
                <a:latin typeface="Helvetica Neue"/>
                <a:ea typeface="Helvetica Neue"/>
                <a:cs typeface="Helvetica Neue"/>
                <a:sym typeface="Helvetica Neue"/>
              </a:rPr>
              <a:t>60</a:t>
            </a:fld>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5" name="Google Shape;685;p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100" dirty="0">
                <a:solidFill>
                  <a:srgbClr val="000000"/>
                </a:solidFill>
                <a:latin typeface="Open Sans"/>
                <a:ea typeface="Open Sans"/>
                <a:cs typeface="Open Sans"/>
                <a:sym typeface="Open Sans"/>
              </a:rPr>
              <a:t>Once you’ve found useful data, how do you access it and get started? In this final session, we cover</a:t>
            </a:r>
            <a:endParaRPr sz="1100" dirty="0">
              <a:solidFill>
                <a:srgbClr val="000000"/>
              </a:solidFill>
              <a:latin typeface="Open Sans"/>
              <a:ea typeface="Open Sans"/>
              <a:cs typeface="Open Sans"/>
              <a:sym typeface="Open Sans"/>
            </a:endParaRPr>
          </a:p>
          <a:p>
            <a:pPr marL="0" lvl="0" indent="0" algn="l" rtl="0">
              <a:lnSpc>
                <a:spcPct val="115000"/>
              </a:lnSpc>
              <a:spcBef>
                <a:spcPts val="1069"/>
              </a:spcBef>
              <a:spcAft>
                <a:spcPts val="0"/>
              </a:spcAft>
              <a:buNone/>
            </a:pPr>
            <a:endParaRPr sz="1100" dirty="0">
              <a:latin typeface="Open Sans"/>
              <a:ea typeface="Open Sans"/>
              <a:cs typeface="Open Sans"/>
              <a:sym typeface="Open Sans"/>
            </a:endParaRPr>
          </a:p>
          <a:p>
            <a:pPr marL="366405" lvl="0" indent="-366405" algn="l" rtl="0">
              <a:lnSpc>
                <a:spcPct val="115000"/>
              </a:lnSpc>
              <a:spcBef>
                <a:spcPts val="1069"/>
              </a:spcBef>
              <a:spcAft>
                <a:spcPts val="0"/>
              </a:spcAft>
              <a:buClr>
                <a:srgbClr val="000000"/>
              </a:buClr>
              <a:buSzPts val="2200"/>
              <a:buFont typeface="Arial" panose="020B0604020202020204" pitchFamily="34" charset="0"/>
              <a:buChar char="•"/>
            </a:pPr>
            <a:r>
              <a:rPr lang="en-GB" sz="1100" dirty="0">
                <a:solidFill>
                  <a:srgbClr val="000000"/>
                </a:solidFill>
                <a:latin typeface="Open Sans"/>
                <a:ea typeface="Open Sans"/>
                <a:cs typeface="Open Sans"/>
                <a:sym typeface="Open Sans"/>
              </a:rPr>
              <a:t>Licenses and conditions of access (what you can and cannot do with data; different levels of access (e.g. Open data, registered users/uses)) </a:t>
            </a:r>
            <a:endParaRPr sz="1100" dirty="0">
              <a:latin typeface="Open Sans"/>
              <a:ea typeface="Open Sans"/>
              <a:cs typeface="Open Sans"/>
              <a:sym typeface="Open Sans"/>
            </a:endParaRPr>
          </a:p>
          <a:p>
            <a:pPr marL="366405" lvl="0" indent="-366405" algn="l" rtl="0">
              <a:lnSpc>
                <a:spcPct val="115000"/>
              </a:lnSpc>
              <a:spcBef>
                <a:spcPts val="0"/>
              </a:spcBef>
              <a:spcAft>
                <a:spcPts val="0"/>
              </a:spcAft>
              <a:buClr>
                <a:srgbClr val="000000"/>
              </a:buClr>
              <a:buSzPts val="2200"/>
              <a:buFont typeface="Arial" panose="020B0604020202020204" pitchFamily="34" charset="0"/>
              <a:buChar char="•"/>
            </a:pPr>
            <a:r>
              <a:rPr lang="en-GB" sz="1100" dirty="0">
                <a:solidFill>
                  <a:srgbClr val="000000"/>
                </a:solidFill>
                <a:latin typeface="Open Sans"/>
                <a:ea typeface="Open Sans"/>
                <a:cs typeface="Open Sans"/>
                <a:sym typeface="Open Sans"/>
              </a:rPr>
              <a:t>access processes (registering, downloading/requesting data, data formats)</a:t>
            </a:r>
            <a:endParaRPr sz="1100" dirty="0">
              <a:latin typeface="Open Sans"/>
              <a:ea typeface="Open Sans"/>
              <a:cs typeface="Open Sans"/>
              <a:sym typeface="Open Sans"/>
            </a:endParaRPr>
          </a:p>
          <a:p>
            <a:pPr marL="0" lvl="0" indent="0" algn="l" rtl="0">
              <a:lnSpc>
                <a:spcPct val="117999"/>
              </a:lnSpc>
              <a:spcBef>
                <a:spcPts val="1069"/>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4" name="Google Shape;694;p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2400" u="sng" dirty="0">
              <a:latin typeface="Open Sans"/>
              <a:ea typeface="Open Sans"/>
              <a:cs typeface="Open Sans"/>
              <a:sym typeface="Open Sans"/>
            </a:endParaRPr>
          </a:p>
          <a:p>
            <a:pPr marL="0" lvl="0" indent="0" algn="l" rtl="0">
              <a:lnSpc>
                <a:spcPct val="117999"/>
              </a:lnSpc>
              <a:spcBef>
                <a:spcPts val="0"/>
              </a:spcBef>
              <a:spcAft>
                <a:spcPts val="0"/>
              </a:spcAft>
              <a:buNone/>
            </a:pPr>
            <a:r>
              <a:rPr lang="en-GB" sz="1100" u="sng" dirty="0">
                <a:latin typeface="Open Sans" panose="020B0606030504020204" pitchFamily="34" charset="0"/>
                <a:ea typeface="Open Sans" panose="020B0606030504020204" pitchFamily="34" charset="0"/>
                <a:cs typeface="Open Sans" panose="020B0606030504020204" pitchFamily="34" charset="0"/>
                <a:sym typeface="Open Sans"/>
              </a:rPr>
              <a:t>Open - </a:t>
            </a: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Some services support access to open data collections that any type of user can download without registering (but they may need to acknowledge the source).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u="sng" dirty="0">
                <a:latin typeface="Open Sans" panose="020B0606030504020204" pitchFamily="34" charset="0"/>
                <a:ea typeface="Open Sans" panose="020B0606030504020204" pitchFamily="34" charset="0"/>
                <a:cs typeface="Open Sans" panose="020B0606030504020204" pitchFamily="34" charset="0"/>
                <a:sym typeface="Open Sans"/>
              </a:rPr>
              <a:t>Registration - </a:t>
            </a: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you usually need to register with the data service before accessing data.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83202" lvl="0" indent="-183202" algn="l" rtl="0">
              <a:lnSpc>
                <a:spcPct val="117999"/>
              </a:lnSpc>
              <a:spcBef>
                <a:spcPts val="0"/>
              </a:spcBef>
              <a:spcAft>
                <a:spcPts val="0"/>
              </a:spcAft>
              <a:buSzPts val="24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University researchers may be able to register using their institutional user name and password.</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4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You usually need to provide an e-mail address (and possibly institutional details).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4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You may also have to wait for a username and password before you can access data.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83202" lvl="0" indent="-183202" algn="l" rtl="0">
              <a:lnSpc>
                <a:spcPct val="117999"/>
              </a:lnSpc>
              <a:spcBef>
                <a:spcPts val="0"/>
              </a:spcBef>
              <a:spcAft>
                <a:spcPts val="0"/>
              </a:spcAft>
              <a:buSzPts val="24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You may need to register the use of data.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83202" lvl="0" indent="-30801" algn="l" rtl="0">
              <a:lnSpc>
                <a:spcPct val="117999"/>
              </a:lnSpc>
              <a:spcBef>
                <a:spcPts val="0"/>
              </a:spcBef>
              <a:spcAft>
                <a:spcPts val="0"/>
              </a:spcAft>
              <a:buSzPts val="2400"/>
              <a:buFont typeface="Arial"/>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u="sng"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u="sng" dirty="0">
                <a:latin typeface="Open Sans" panose="020B0606030504020204" pitchFamily="34" charset="0"/>
                <a:ea typeface="Open Sans" panose="020B0606030504020204" pitchFamily="34" charset="0"/>
                <a:cs typeface="Open Sans" panose="020B0606030504020204" pitchFamily="34" charset="0"/>
                <a:sym typeface="Open Sans"/>
              </a:rPr>
              <a:t>Terms and conditions - </a:t>
            </a: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You will usually be agreeing to terms and conditions as part of the registration and process or when accessing data. Common terms and conditions include not trying to identify individuals, households or organisations in the data and not distributing data to others. Some restrictions about use of data are common e.g. “data is for non-commercial use only” or for “use in research or teaching” only.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7999"/>
              </a:lnSpc>
              <a:spcBef>
                <a:spcPts val="0"/>
              </a:spcBef>
              <a:spcAft>
                <a:spcPts val="0"/>
              </a:spcAft>
              <a:buNone/>
            </a:pPr>
            <a:r>
              <a:rPr lang="en-GB" sz="1100" u="sng" dirty="0">
                <a:latin typeface="Open Sans" panose="020B0606030504020204" pitchFamily="34" charset="0"/>
                <a:ea typeface="Open Sans" panose="020B0606030504020204" pitchFamily="34" charset="0"/>
                <a:cs typeface="Open Sans" panose="020B0606030504020204" pitchFamily="34" charset="0"/>
                <a:sym typeface="Open Sans"/>
              </a:rPr>
              <a:t>Download - </a:t>
            </a: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Often you download data directly from the catalogue. However, some services ask users to complete a form to request data.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9" name="Google Shape;709;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83202" lvl="0" indent="-43501" algn="l" rtl="0">
              <a:lnSpc>
                <a:spcPct val="117999"/>
              </a:lnSpc>
              <a:spcBef>
                <a:spcPts val="0"/>
              </a:spcBef>
              <a:spcAft>
                <a:spcPts val="0"/>
              </a:spcAft>
              <a:buSzPts val="2200"/>
              <a:buFont typeface="Arial"/>
              <a:buNone/>
            </a:pPr>
            <a:endParaRPr dirty="0">
              <a:latin typeface="Open Sans"/>
              <a:ea typeface="Open Sans"/>
              <a:cs typeface="Open Sans"/>
              <a:sym typeface="Open Sans"/>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Additionally, access to some data collections may require permission from the data owners (and therefore often an additional stage in the access procedure).</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More strict applications generally operate for any data collections considered to contain sensitive or confidential data and some services provide access through dedicated safe rooms or remote settings.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Access to data, documentation and metadata is generally free. Charges can apply for commercial use and for supplementary services such as burning data to a CD or distributing data by post.</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You should find access conditions displayed clearly in the catalogue for each data collection. If you are unsure however, ask the relevant data service for help.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dirty="0">
              <a:latin typeface="Open Sans"/>
              <a:ea typeface="Open Sans"/>
              <a:cs typeface="Open Sans"/>
              <a:sym typeface="Open San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5" name="Google Shape;715;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When using existing data, it is good practice to cite the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Data citations gives credit to the data </a:t>
            </a:r>
            <a:r>
              <a:rPr lang="en-GB" sz="1100" b="0" dirty="0">
                <a:latin typeface="Open Sans" panose="020B0606030504020204" pitchFamily="34" charset="0"/>
                <a:ea typeface="Open Sans" panose="020B0606030504020204" pitchFamily="34" charset="0"/>
                <a:cs typeface="Open Sans" panose="020B0606030504020204" pitchFamily="34" charset="0"/>
                <a:sym typeface="Open Sans"/>
              </a:rPr>
              <a:t>creators and allows </a:t>
            </a: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other researchers to find the data. </a:t>
            </a:r>
            <a:endParaRPr sz="11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5000"/>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Many services provide recommended citations for each data collection and in general, a citation should include enough information so that the exact version of the data being cited can be located.</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lvl="0" indent="0" algn="l" rtl="0">
              <a:lnSpc>
                <a:spcPct val="115000"/>
              </a:lnSpc>
              <a:spcBef>
                <a:spcPts val="1069"/>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Many services give persistent identifies for their data such as a Digital Object Identifier (DOI), which link to the data used (even if the location of the data changes).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5" name="Google Shape;735;p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
        <p:nvSpPr>
          <p:cNvPr id="736" name="Google Shape;736;p65:notes"/>
          <p:cNvSpPr txBox="1">
            <a:spLocks noGrp="1"/>
          </p:cNvSpPr>
          <p:nvPr>
            <p:ph type="sldNum" idx="12"/>
          </p:nvPr>
        </p:nvSpPr>
        <p:spPr>
          <a:xfrm>
            <a:off x="3884363" y="8684880"/>
            <a:ext cx="2972535" cy="456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en-GB" sz="2400" b="1" i="0" u="none" strike="noStrike" cap="none">
                <a:solidFill>
                  <a:srgbClr val="000000"/>
                </a:solidFill>
                <a:latin typeface="Helvetica Neue"/>
                <a:ea typeface="Helvetica Neue"/>
                <a:cs typeface="Helvetica Neue"/>
                <a:sym typeface="Helvetica Neue"/>
              </a:rPr>
              <a:t>65</a:t>
            </a:fld>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1" name="Google Shape;741;p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We can differentiate data by how time is represented: </a:t>
            </a:r>
          </a:p>
          <a:p>
            <a:pPr marL="0" lvl="0" indent="0" algn="l" rtl="0">
              <a:lnSpc>
                <a:spcPct val="117999"/>
              </a:lnSpc>
              <a:spcBef>
                <a:spcPts val="0"/>
              </a:spcBef>
              <a:spcAft>
                <a:spcPts val="0"/>
              </a:spcAft>
              <a:buNone/>
            </a:pP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Cross-sectional – data from one-point of time for multiple cases and variables (a </a:t>
            </a:r>
            <a:r>
              <a:rPr lang="en-GB" sz="1100" b="0" dirty="0">
                <a:latin typeface="Open Sans" panose="020B0606030504020204" pitchFamily="34" charset="0"/>
                <a:ea typeface="Open Sans" panose="020B0606030504020204" pitchFamily="34" charset="0"/>
                <a:cs typeface="Open Sans" panose="020B0606030504020204" pitchFamily="34" charset="0"/>
                <a:sym typeface="Open Sans"/>
              </a:rPr>
              <a:t>snap-shot)</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Repeated cross-sectional – when cross-sectional surveys, which collect data from a sample in a single point of time, are repeated with new samples we get repeated cross-sectional data. Comparing data from the different samples then allows analysis of trends</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A time series is a series of data points in time order, often at equally spaced points in time. Aggregate macro data for countries and regions are often time-series data. The individual time points may come from sample surveys. For example, the standard measure of unemployment in many European countries comes from countries Labour Force Survey. </a:t>
            </a:r>
            <a:endParaRPr sz="1100" dirty="0">
              <a:latin typeface="Open Sans" panose="020B0606030504020204" pitchFamily="34" charset="0"/>
              <a:ea typeface="Open Sans" panose="020B0606030504020204" pitchFamily="34" charset="0"/>
              <a:cs typeface="Open Sans" panose="020B0606030504020204" pitchFamily="34" charset="0"/>
            </a:endParaRPr>
          </a:p>
          <a:p>
            <a:pPr marL="183202" lvl="0" indent="-183202" algn="l" rtl="0">
              <a:lnSpc>
                <a:spcPct val="117999"/>
              </a:lnSpc>
              <a:spcBef>
                <a:spcPts val="0"/>
              </a:spcBef>
              <a:spcAft>
                <a:spcPts val="0"/>
              </a:spcAft>
              <a:buSzPts val="2200"/>
              <a:buFont typeface="Arial"/>
              <a:buChar char="•"/>
            </a:pPr>
            <a:r>
              <a:rPr lang="en-GB" sz="1100" dirty="0">
                <a:latin typeface="Open Sans" panose="020B0606030504020204" pitchFamily="34" charset="0"/>
                <a:ea typeface="Open Sans" panose="020B0606030504020204" pitchFamily="34" charset="0"/>
                <a:cs typeface="Open Sans" panose="020B0606030504020204" pitchFamily="34" charset="0"/>
                <a:sym typeface="Open Sans"/>
              </a:rPr>
              <a:t>Longitudinal studies – follow the same units over time. Panel studies collect information from the panel members in intervals known as ‘waves’, which tend to be frequent. [example of household panel studies] </a:t>
            </a:r>
            <a:endParaRPr sz="11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3" name="Google Shape;773;p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Light"/>
              <a:ea typeface="Open Sans Light"/>
              <a:cs typeface="Open Sans Light"/>
              <a:sym typeface="Open Sans Light"/>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0" name="Google Shape;780;p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75"/>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rgbClr val="FFFFFF"/>
              </a:buClr>
              <a:buSzPts val="8000"/>
              <a:buFont typeface="Tahoma"/>
              <a:buNone/>
              <a:defRPr sz="8000">
                <a:solidFill>
                  <a:srgbClr val="FFFFFF"/>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10" name="Google Shape;10;p75"/>
          <p:cNvSpPr txBox="1">
            <a:spLocks noGrp="1"/>
          </p:cNvSpPr>
          <p:nvPr>
            <p:ph type="body" idx="2"/>
          </p:nvPr>
        </p:nvSpPr>
        <p:spPr>
          <a:xfrm>
            <a:off x="2394860" y="5016501"/>
            <a:ext cx="6517946" cy="8101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94C2E9"/>
              </a:buClr>
              <a:buSzPts val="4140"/>
              <a:buFont typeface="Tahoma"/>
              <a:buNone/>
              <a:defRPr sz="4140">
                <a:solidFill>
                  <a:srgbClr val="94C2E9"/>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cxnSp>
        <p:nvCxnSpPr>
          <p:cNvPr id="11" name="Google Shape;11;p75"/>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12" name="Google Shape;12;p75"/>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13" name="Google Shape;13;p75"/>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GB" sz="2000" b="0" i="0" u="none" strike="noStrike" cap="none">
                <a:solidFill>
                  <a:srgbClr val="FFFFFF"/>
                </a:solidFill>
                <a:latin typeface="Tahoma"/>
                <a:ea typeface="Tahoma"/>
                <a:cs typeface="Tahoma"/>
                <a:sym typeface="Tahoma"/>
              </a:rPr>
              <a:t>cessda.eu</a:t>
            </a:r>
            <a:endParaRPr/>
          </a:p>
        </p:txBody>
      </p:sp>
      <p:sp>
        <p:nvSpPr>
          <p:cNvPr id="14" name="Google Shape;14;p75"/>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GB" sz="2000" b="0" i="0" u="none" strike="noStrike" cap="none">
                <a:solidFill>
                  <a:srgbClr val="FFFFFF"/>
                </a:solidFill>
                <a:latin typeface="Tahoma"/>
                <a:ea typeface="Tahoma"/>
                <a:cs typeface="Tahoma"/>
                <a:sym typeface="Tahoma"/>
              </a:rPr>
              <a:t>@CESSDA_Data</a:t>
            </a:r>
            <a:endParaRPr/>
          </a:p>
        </p:txBody>
      </p:sp>
      <p:sp>
        <p:nvSpPr>
          <p:cNvPr id="15" name="Google Shape;15;p75"/>
          <p:cNvSpPr txBox="1">
            <a:spLocks noGrp="1"/>
          </p:cNvSpPr>
          <p:nvPr>
            <p:ph type="body" idx="3"/>
          </p:nvPr>
        </p:nvSpPr>
        <p:spPr>
          <a:xfrm>
            <a:off x="2394025" y="59817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16" name="Google Shape;16;p75"/>
          <p:cNvSpPr txBox="1">
            <a:spLocks noGrp="1"/>
          </p:cNvSpPr>
          <p:nvPr>
            <p:ph type="body" idx="4"/>
          </p:nvPr>
        </p:nvSpPr>
        <p:spPr>
          <a:xfrm>
            <a:off x="2410958" y="69088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17" name="Google Shape;17;p75"/>
          <p:cNvPicPr preferRelativeResize="0"/>
          <p:nvPr/>
        </p:nvPicPr>
        <p:blipFill rotWithShape="1">
          <a:blip r:embed="rId3">
            <a:alphaModFix/>
          </a:blip>
          <a:srcRect/>
          <a:stretch/>
        </p:blipFill>
        <p:spPr>
          <a:xfrm>
            <a:off x="13499897" y="626969"/>
            <a:ext cx="2914650" cy="781050"/>
          </a:xfrm>
          <a:prstGeom prst="rect">
            <a:avLst/>
          </a:prstGeom>
          <a:noFill/>
          <a:ln>
            <a:noFill/>
          </a:ln>
        </p:spPr>
      </p:pic>
      <p:pic>
        <p:nvPicPr>
          <p:cNvPr id="18" name="Google Shape;18;p75"/>
          <p:cNvPicPr preferRelativeResize="0"/>
          <p:nvPr/>
        </p:nvPicPr>
        <p:blipFill rotWithShape="1">
          <a:blip r:embed="rId4">
            <a:alphaModFix/>
          </a:blip>
          <a:srcRect/>
          <a:stretch/>
        </p:blipFill>
        <p:spPr>
          <a:xfrm>
            <a:off x="5271980" y="8212130"/>
            <a:ext cx="417023" cy="336466"/>
          </a:xfrm>
          <a:prstGeom prst="rect">
            <a:avLst/>
          </a:prstGeom>
          <a:noFill/>
          <a:ln>
            <a:noFill/>
          </a:ln>
        </p:spPr>
      </p:pic>
      <p:pic>
        <p:nvPicPr>
          <p:cNvPr id="19" name="Google Shape;19;p75"/>
          <p:cNvPicPr preferRelativeResize="0"/>
          <p:nvPr/>
        </p:nvPicPr>
        <p:blipFill rotWithShape="1">
          <a:blip r:embed="rId5">
            <a:alphaModFix/>
          </a:blip>
          <a:srcRect/>
          <a:stretch/>
        </p:blipFill>
        <p:spPr>
          <a:xfrm>
            <a:off x="2461053" y="8261351"/>
            <a:ext cx="247650" cy="266700"/>
          </a:xfrm>
          <a:prstGeom prst="rect">
            <a:avLst/>
          </a:prstGeom>
          <a:noFill/>
          <a:ln>
            <a:noFill/>
          </a:ln>
        </p:spPr>
      </p:pic>
      <p:pic>
        <p:nvPicPr>
          <p:cNvPr id="23" name="Picture 22" descr="About CC Licenses - Creative Commons">
            <a:extLst>
              <a:ext uri="{FF2B5EF4-FFF2-40B4-BE49-F238E27FC236}">
                <a16:creationId xmlns:a16="http://schemas.microsoft.com/office/drawing/2014/main" id="{BE7FDF1A-1C2F-41AB-81E2-88C23F7BCA6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tandard)">
  <p:cSld name="Content (standard)">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76"/>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lvl1pPr marL="457200" lvl="0" indent="-358394" algn="l">
              <a:lnSpc>
                <a:spcPct val="100000"/>
              </a:lnSpc>
              <a:spcBef>
                <a:spcPts val="600"/>
              </a:spcBef>
              <a:spcAft>
                <a:spcPts val="0"/>
              </a:spcAft>
              <a:buClr>
                <a:srgbClr val="6A6C76"/>
              </a:buClr>
              <a:buSzPts val="2044"/>
              <a:buFont typeface="Tahoma"/>
              <a:buChar char="•"/>
              <a:defRPr>
                <a:latin typeface="Tahoma"/>
                <a:ea typeface="Tahoma"/>
                <a:cs typeface="Tahoma"/>
                <a:sym typeface="Tahoma"/>
              </a:defRPr>
            </a:lvl1pPr>
            <a:lvl2pPr marL="914400" lvl="1"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2pPr>
            <a:lvl3pPr marL="1371600" lvl="2"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3pPr>
            <a:lvl4pPr marL="1828800" lvl="3"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4pPr>
            <a:lvl5pPr marL="2286000" lvl="4"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25" name="Google Shape;25;p76"/>
          <p:cNvSpPr/>
          <p:nvPr/>
        </p:nvSpPr>
        <p:spPr>
          <a:xfrm>
            <a:off x="-1" y="885495"/>
            <a:ext cx="595950"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26" name="Google Shape;26;p76"/>
          <p:cNvCxnSpPr/>
          <p:nvPr/>
        </p:nvCxnSpPr>
        <p:spPr>
          <a:xfrm>
            <a:off x="1714974" y="9119886"/>
            <a:ext cx="13910316" cy="1"/>
          </a:xfrm>
          <a:prstGeom prst="straightConnector1">
            <a:avLst/>
          </a:prstGeom>
          <a:noFill/>
          <a:ln w="25400" cap="flat" cmpd="sng">
            <a:solidFill>
              <a:srgbClr val="98C5E8"/>
            </a:solidFill>
            <a:prstDash val="solid"/>
            <a:miter lim="400000"/>
            <a:headEnd type="none" w="sm" len="sm"/>
            <a:tailEnd type="none" w="sm" len="sm"/>
          </a:ln>
        </p:spPr>
      </p:cxnSp>
      <p:sp>
        <p:nvSpPr>
          <p:cNvPr id="27" name="Google Shape;27;p76"/>
          <p:cNvSpPr txBox="1">
            <a:spLocks noGrp="1"/>
          </p:cNvSpPr>
          <p:nvPr>
            <p:ph type="sldNum" idx="12"/>
          </p:nvPr>
        </p:nvSpPr>
        <p:spPr>
          <a:xfrm>
            <a:off x="15979978" y="8957733"/>
            <a:ext cx="606477"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‹Nr.›</a:t>
            </a:fld>
            <a:endParaRPr/>
          </a:p>
        </p:txBody>
      </p:sp>
      <p:sp>
        <p:nvSpPr>
          <p:cNvPr id="28" name="Google Shape;28;p7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6A6C77"/>
              </a:buClr>
              <a:buSzPts val="5800"/>
              <a:buFont typeface="Tahoma"/>
              <a:buNone/>
              <a:defRPr sz="5800">
                <a:latin typeface="Tahoma"/>
                <a:ea typeface="Tahoma"/>
                <a:cs typeface="Tahoma"/>
                <a:sym typeface="Tahoma"/>
              </a:defRPr>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pic>
        <p:nvPicPr>
          <p:cNvPr id="29" name="Google Shape;29;p76"/>
          <p:cNvPicPr preferRelativeResize="0"/>
          <p:nvPr/>
        </p:nvPicPr>
        <p:blipFill rotWithShape="1">
          <a:blip r:embed="rId3">
            <a:alphaModFix/>
          </a:blip>
          <a:srcRect/>
          <a:stretch/>
        </p:blipFill>
        <p:spPr>
          <a:xfrm>
            <a:off x="152980" y="9191482"/>
            <a:ext cx="1511602" cy="414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empty)" type="tx">
  <p:cSld name="TITLE_AND_BODY">
    <p:spTree>
      <p:nvGrpSpPr>
        <p:cNvPr id="1" name="Shape 30"/>
        <p:cNvGrpSpPr/>
        <p:nvPr/>
      </p:nvGrpSpPr>
      <p:grpSpPr>
        <a:xfrm>
          <a:off x="0" y="0"/>
          <a:ext cx="0" cy="0"/>
          <a:chOff x="0" y="0"/>
          <a:chExt cx="0" cy="0"/>
        </a:xfrm>
      </p:grpSpPr>
      <p:sp>
        <p:nvSpPr>
          <p:cNvPr id="31" name="Google Shape;31;p77"/>
          <p:cNvSpPr txBox="1">
            <a:spLocks noGrp="1"/>
          </p:cNvSpPr>
          <p:nvPr>
            <p:ph type="title"/>
          </p:nvPr>
        </p:nvSpPr>
        <p:spPr>
          <a:xfrm>
            <a:off x="908782" y="885495"/>
            <a:ext cx="14716507" cy="997079"/>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6A6C77"/>
              </a:buClr>
              <a:buSzPts val="5800"/>
              <a:buFont typeface="Open Sans"/>
              <a:buNone/>
              <a:defRPr sz="5800"/>
            </a:lvl1pPr>
            <a:lvl2pPr lvl="1" algn="l">
              <a:lnSpc>
                <a:spcPct val="100000"/>
              </a:lnSpc>
              <a:spcBef>
                <a:spcPts val="0"/>
              </a:spcBef>
              <a:spcAft>
                <a:spcPts val="0"/>
              </a:spcAft>
              <a:buClr>
                <a:srgbClr val="6A6C77"/>
              </a:buClr>
              <a:buSzPts val="1800"/>
              <a:buFont typeface="Tahoma"/>
              <a:buNone/>
              <a:defRPr/>
            </a:lvl2pPr>
            <a:lvl3pPr lvl="2" algn="l">
              <a:lnSpc>
                <a:spcPct val="100000"/>
              </a:lnSpc>
              <a:spcBef>
                <a:spcPts val="0"/>
              </a:spcBef>
              <a:spcAft>
                <a:spcPts val="0"/>
              </a:spcAft>
              <a:buClr>
                <a:srgbClr val="6A6C77"/>
              </a:buClr>
              <a:buSzPts val="1800"/>
              <a:buFont typeface="Tahoma"/>
              <a:buNone/>
              <a:defRPr/>
            </a:lvl3pPr>
            <a:lvl4pPr lvl="3" algn="l">
              <a:lnSpc>
                <a:spcPct val="100000"/>
              </a:lnSpc>
              <a:spcBef>
                <a:spcPts val="0"/>
              </a:spcBef>
              <a:spcAft>
                <a:spcPts val="0"/>
              </a:spcAft>
              <a:buClr>
                <a:srgbClr val="6A6C77"/>
              </a:buClr>
              <a:buSzPts val="1800"/>
              <a:buFont typeface="Tahoma"/>
              <a:buNone/>
              <a:defRPr/>
            </a:lvl4pPr>
            <a:lvl5pPr lvl="4" algn="l">
              <a:lnSpc>
                <a:spcPct val="100000"/>
              </a:lnSpc>
              <a:spcBef>
                <a:spcPts val="0"/>
              </a:spcBef>
              <a:spcAft>
                <a:spcPts val="0"/>
              </a:spcAft>
              <a:buClr>
                <a:srgbClr val="6A6C77"/>
              </a:buClr>
              <a:buSzPts val="1800"/>
              <a:buFont typeface="Tahoma"/>
              <a:buNone/>
              <a:defRPr/>
            </a:lvl5pPr>
            <a:lvl6pPr lvl="5" algn="l">
              <a:lnSpc>
                <a:spcPct val="100000"/>
              </a:lnSpc>
              <a:spcBef>
                <a:spcPts val="0"/>
              </a:spcBef>
              <a:spcAft>
                <a:spcPts val="0"/>
              </a:spcAft>
              <a:buClr>
                <a:srgbClr val="6A6C77"/>
              </a:buClr>
              <a:buSzPts val="1800"/>
              <a:buFont typeface="Tahoma"/>
              <a:buNone/>
              <a:defRPr/>
            </a:lvl6pPr>
            <a:lvl7pPr lvl="6" algn="l">
              <a:lnSpc>
                <a:spcPct val="100000"/>
              </a:lnSpc>
              <a:spcBef>
                <a:spcPts val="0"/>
              </a:spcBef>
              <a:spcAft>
                <a:spcPts val="0"/>
              </a:spcAft>
              <a:buClr>
                <a:srgbClr val="6A6C77"/>
              </a:buClr>
              <a:buSzPts val="1800"/>
              <a:buFont typeface="Tahoma"/>
              <a:buNone/>
              <a:defRPr/>
            </a:lvl7pPr>
            <a:lvl8pPr lvl="7" algn="l">
              <a:lnSpc>
                <a:spcPct val="100000"/>
              </a:lnSpc>
              <a:spcBef>
                <a:spcPts val="0"/>
              </a:spcBef>
              <a:spcAft>
                <a:spcPts val="0"/>
              </a:spcAft>
              <a:buClr>
                <a:srgbClr val="6A6C77"/>
              </a:buClr>
              <a:buSzPts val="1800"/>
              <a:buFont typeface="Tahoma"/>
              <a:buNone/>
              <a:defRPr/>
            </a:lvl8pPr>
            <a:lvl9pPr lvl="8" algn="l">
              <a:lnSpc>
                <a:spcPct val="100000"/>
              </a:lnSpc>
              <a:spcBef>
                <a:spcPts val="0"/>
              </a:spcBef>
              <a:spcAft>
                <a:spcPts val="0"/>
              </a:spcAft>
              <a:buClr>
                <a:srgbClr val="6A6C77"/>
              </a:buClr>
              <a:buSzPts val="1800"/>
              <a:buFont typeface="Tahoma"/>
              <a:buNone/>
              <a:defRPr/>
            </a:lvl9pPr>
          </a:lstStyle>
          <a:p>
            <a:endParaRPr/>
          </a:p>
        </p:txBody>
      </p:sp>
      <p:sp>
        <p:nvSpPr>
          <p:cNvPr id="32" name="Google Shape;32;p77"/>
          <p:cNvSpPr/>
          <p:nvPr/>
        </p:nvSpPr>
        <p:spPr>
          <a:xfrm>
            <a:off x="-1" y="885495"/>
            <a:ext cx="595950"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pic>
        <p:nvPicPr>
          <p:cNvPr id="33" name="Google Shape;33;p77" descr="Image"/>
          <p:cNvPicPr preferRelativeResize="0"/>
          <p:nvPr/>
        </p:nvPicPr>
        <p:blipFill rotWithShape="1">
          <a:blip r:embed="rId2">
            <a:alphaModFix/>
          </a:blip>
          <a:srcRect/>
          <a:stretch/>
        </p:blipFill>
        <p:spPr>
          <a:xfrm>
            <a:off x="288642" y="9216694"/>
            <a:ext cx="1922365" cy="393904"/>
          </a:xfrm>
          <a:prstGeom prst="rect">
            <a:avLst/>
          </a:prstGeom>
          <a:noFill/>
          <a:ln>
            <a:noFill/>
          </a:ln>
        </p:spPr>
      </p:pic>
      <p:cxnSp>
        <p:nvCxnSpPr>
          <p:cNvPr id="34" name="Google Shape;34;p77"/>
          <p:cNvCxnSpPr/>
          <p:nvPr/>
        </p:nvCxnSpPr>
        <p:spPr>
          <a:xfrm>
            <a:off x="1714974" y="9119886"/>
            <a:ext cx="13910316" cy="1"/>
          </a:xfrm>
          <a:prstGeom prst="straightConnector1">
            <a:avLst/>
          </a:prstGeom>
          <a:noFill/>
          <a:ln w="25400" cap="flat" cmpd="sng">
            <a:solidFill>
              <a:srgbClr val="98C5E8"/>
            </a:solidFill>
            <a:prstDash val="solid"/>
            <a:miter lim="400000"/>
            <a:headEnd type="none" w="sm" len="sm"/>
            <a:tailEnd type="none" w="sm" len="sm"/>
          </a:ln>
        </p:spPr>
      </p:cxnSp>
      <p:sp>
        <p:nvSpPr>
          <p:cNvPr id="35" name="Google Shape;35;p77"/>
          <p:cNvSpPr txBox="1">
            <a:spLocks noGrp="1"/>
          </p:cNvSpPr>
          <p:nvPr>
            <p:ph type="sldNum" idx="12"/>
          </p:nvPr>
        </p:nvSpPr>
        <p:spPr>
          <a:xfrm>
            <a:off x="15979978" y="8957733"/>
            <a:ext cx="606477"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tandard)">
  <p:cSld name="1_Content (standard)">
    <p:spTree>
      <p:nvGrpSpPr>
        <p:cNvPr id="1" name="Shape 36"/>
        <p:cNvGrpSpPr/>
        <p:nvPr/>
      </p:nvGrpSpPr>
      <p:grpSpPr>
        <a:xfrm>
          <a:off x="0" y="0"/>
          <a:ext cx="0" cy="0"/>
          <a:chOff x="0" y="0"/>
          <a:chExt cx="0" cy="0"/>
        </a:xfrm>
      </p:grpSpPr>
      <p:sp>
        <p:nvSpPr>
          <p:cNvPr id="37" name="Google Shape;37;p78"/>
          <p:cNvSpPr txBox="1">
            <a:spLocks noGrp="1"/>
          </p:cNvSpPr>
          <p:nvPr>
            <p:ph type="body" idx="1"/>
          </p:nvPr>
        </p:nvSpPr>
        <p:spPr>
          <a:xfrm>
            <a:off x="908781" y="2496211"/>
            <a:ext cx="14716508" cy="4998906"/>
          </a:xfrm>
          <a:prstGeom prst="rect">
            <a:avLst/>
          </a:prstGeom>
          <a:noFill/>
          <a:ln>
            <a:noFill/>
          </a:ln>
        </p:spPr>
        <p:txBody>
          <a:bodyPr spcFirstLastPara="1" wrap="square" lIns="50800" tIns="50800" rIns="50800" bIns="50800" anchor="ctr" anchorCtr="0">
            <a:normAutofit/>
          </a:bodyPr>
          <a:lstStyle>
            <a:lvl1pPr marL="457200" lvl="0" indent="-312039" algn="l">
              <a:lnSpc>
                <a:spcPct val="100000"/>
              </a:lnSpc>
              <a:spcBef>
                <a:spcPts val="4200"/>
              </a:spcBef>
              <a:spcAft>
                <a:spcPts val="0"/>
              </a:spcAft>
              <a:buClr>
                <a:srgbClr val="6A6C76"/>
              </a:buClr>
              <a:buSzPts val="1314"/>
              <a:buFont typeface="Tahoma"/>
              <a:buChar char="•"/>
              <a:defRPr/>
            </a:lvl1pPr>
            <a:lvl2pPr marL="914400" lvl="1" indent="-285750" algn="l">
              <a:lnSpc>
                <a:spcPct val="100000"/>
              </a:lnSpc>
              <a:spcBef>
                <a:spcPts val="4200"/>
              </a:spcBef>
              <a:spcAft>
                <a:spcPts val="0"/>
              </a:spcAft>
              <a:buClr>
                <a:srgbClr val="6A6C76"/>
              </a:buClr>
              <a:buSzPts val="900"/>
              <a:buFont typeface="Tahoma"/>
              <a:buChar char="•"/>
              <a:defRPr/>
            </a:lvl2pPr>
            <a:lvl3pPr marL="1371600" lvl="2" indent="-285750" algn="l">
              <a:lnSpc>
                <a:spcPct val="100000"/>
              </a:lnSpc>
              <a:spcBef>
                <a:spcPts val="4200"/>
              </a:spcBef>
              <a:spcAft>
                <a:spcPts val="0"/>
              </a:spcAft>
              <a:buClr>
                <a:srgbClr val="6A6C76"/>
              </a:buClr>
              <a:buSzPts val="900"/>
              <a:buFont typeface="Tahoma"/>
              <a:buChar char="•"/>
              <a:defRPr/>
            </a:lvl3pPr>
            <a:lvl4pPr marL="1828800" lvl="3" indent="-285750" algn="l">
              <a:lnSpc>
                <a:spcPct val="100000"/>
              </a:lnSpc>
              <a:spcBef>
                <a:spcPts val="4200"/>
              </a:spcBef>
              <a:spcAft>
                <a:spcPts val="0"/>
              </a:spcAft>
              <a:buClr>
                <a:srgbClr val="6A6C76"/>
              </a:buClr>
              <a:buSzPts val="900"/>
              <a:buFont typeface="Tahoma"/>
              <a:buChar char="•"/>
              <a:defRPr/>
            </a:lvl4pPr>
            <a:lvl5pPr marL="2286000" lvl="4" indent="-285750" algn="l">
              <a:lnSpc>
                <a:spcPct val="100000"/>
              </a:lnSpc>
              <a:spcBef>
                <a:spcPts val="4200"/>
              </a:spcBef>
              <a:spcAft>
                <a:spcPts val="0"/>
              </a:spcAft>
              <a:buClr>
                <a:srgbClr val="6A6C76"/>
              </a:buClr>
              <a:buSzPts val="900"/>
              <a:buFont typeface="Tahoma"/>
              <a:buChar char="•"/>
              <a:defRPr/>
            </a:lvl5pPr>
            <a:lvl6pPr marL="2743200" lvl="5" indent="-394335" algn="l">
              <a:lnSpc>
                <a:spcPct val="100000"/>
              </a:lnSpc>
              <a:spcBef>
                <a:spcPts val="4200"/>
              </a:spcBef>
              <a:spcAft>
                <a:spcPts val="0"/>
              </a:spcAft>
              <a:buClr>
                <a:srgbClr val="6A6C76"/>
              </a:buClr>
              <a:buSzPts val="2610"/>
              <a:buFont typeface="Tahoma"/>
              <a:buChar char="•"/>
              <a:defRPr/>
            </a:lvl6pPr>
            <a:lvl7pPr marL="3200400" lvl="6" indent="-394335" algn="l">
              <a:lnSpc>
                <a:spcPct val="100000"/>
              </a:lnSpc>
              <a:spcBef>
                <a:spcPts val="4200"/>
              </a:spcBef>
              <a:spcAft>
                <a:spcPts val="0"/>
              </a:spcAft>
              <a:buClr>
                <a:srgbClr val="6A6C76"/>
              </a:buClr>
              <a:buSzPts val="2610"/>
              <a:buFont typeface="Tahoma"/>
              <a:buChar char="•"/>
              <a:defRPr/>
            </a:lvl7pPr>
            <a:lvl8pPr marL="3657600" lvl="7" indent="-394334" algn="l">
              <a:lnSpc>
                <a:spcPct val="100000"/>
              </a:lnSpc>
              <a:spcBef>
                <a:spcPts val="4200"/>
              </a:spcBef>
              <a:spcAft>
                <a:spcPts val="0"/>
              </a:spcAft>
              <a:buClr>
                <a:srgbClr val="6A6C76"/>
              </a:buClr>
              <a:buSzPts val="2610"/>
              <a:buFont typeface="Tahoma"/>
              <a:buChar char="•"/>
              <a:defRPr/>
            </a:lvl8pPr>
            <a:lvl9pPr marL="4114800" lvl="8" indent="-394334" algn="l">
              <a:lnSpc>
                <a:spcPct val="100000"/>
              </a:lnSpc>
              <a:spcBef>
                <a:spcPts val="4200"/>
              </a:spcBef>
              <a:spcAft>
                <a:spcPts val="0"/>
              </a:spcAft>
              <a:buClr>
                <a:srgbClr val="6A6C76"/>
              </a:buClr>
              <a:buSzPts val="2610"/>
              <a:buFont typeface="Tahoma"/>
              <a:buChar char="•"/>
              <a:defRPr/>
            </a:lvl9pPr>
          </a:lstStyle>
          <a:p>
            <a:endParaRPr/>
          </a:p>
        </p:txBody>
      </p:sp>
      <p:sp>
        <p:nvSpPr>
          <p:cNvPr id="38" name="Google Shape;38;p78"/>
          <p:cNvSpPr/>
          <p:nvPr/>
        </p:nvSpPr>
        <p:spPr>
          <a:xfrm>
            <a:off x="-1" y="885495"/>
            <a:ext cx="595950"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cxnSp>
        <p:nvCxnSpPr>
          <p:cNvPr id="39" name="Google Shape;39;p78"/>
          <p:cNvCxnSpPr/>
          <p:nvPr/>
        </p:nvCxnSpPr>
        <p:spPr>
          <a:xfrm>
            <a:off x="1714974" y="9119886"/>
            <a:ext cx="13910316" cy="1"/>
          </a:xfrm>
          <a:prstGeom prst="straightConnector1">
            <a:avLst/>
          </a:prstGeom>
          <a:noFill/>
          <a:ln w="25400" cap="flat" cmpd="sng">
            <a:solidFill>
              <a:srgbClr val="98C5E8"/>
            </a:solidFill>
            <a:prstDash val="solid"/>
            <a:miter lim="400000"/>
            <a:headEnd type="none" w="sm" len="sm"/>
            <a:tailEnd type="none" w="sm" len="sm"/>
          </a:ln>
        </p:spPr>
      </p:cxnSp>
      <p:pic>
        <p:nvPicPr>
          <p:cNvPr id="40" name="Google Shape;40;p78" descr="Image"/>
          <p:cNvPicPr preferRelativeResize="0"/>
          <p:nvPr/>
        </p:nvPicPr>
        <p:blipFill rotWithShape="1">
          <a:blip r:embed="rId2">
            <a:alphaModFix/>
          </a:blip>
          <a:srcRect/>
          <a:stretch/>
        </p:blipFill>
        <p:spPr>
          <a:xfrm>
            <a:off x="288642" y="9216694"/>
            <a:ext cx="1922365" cy="393904"/>
          </a:xfrm>
          <a:prstGeom prst="rect">
            <a:avLst/>
          </a:prstGeom>
          <a:noFill/>
          <a:ln>
            <a:noFill/>
          </a:ln>
        </p:spPr>
      </p:pic>
      <p:sp>
        <p:nvSpPr>
          <p:cNvPr id="41" name="Google Shape;41;p78"/>
          <p:cNvSpPr txBox="1">
            <a:spLocks noGrp="1"/>
          </p:cNvSpPr>
          <p:nvPr>
            <p:ph type="sldNum" idx="12"/>
          </p:nvPr>
        </p:nvSpPr>
        <p:spPr>
          <a:xfrm>
            <a:off x="15979978" y="8957733"/>
            <a:ext cx="606477"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‹Nr.›</a:t>
            </a:fld>
            <a:endParaRPr/>
          </a:p>
        </p:txBody>
      </p:sp>
      <p:sp>
        <p:nvSpPr>
          <p:cNvPr id="42" name="Google Shape;42;p7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6A6C77"/>
              </a:buClr>
              <a:buSzPts val="5800"/>
              <a:buFont typeface="Open Sans"/>
              <a:buNone/>
              <a:defRPr sz="5800"/>
            </a:lvl1pPr>
            <a:lvl2pPr lvl="1" algn="l">
              <a:lnSpc>
                <a:spcPct val="100000"/>
              </a:lnSpc>
              <a:spcBef>
                <a:spcPts val="0"/>
              </a:spcBef>
              <a:spcAft>
                <a:spcPts val="0"/>
              </a:spcAft>
              <a:buClr>
                <a:srgbClr val="6A6C77"/>
              </a:buClr>
              <a:buSzPts val="1800"/>
              <a:buFont typeface="Tahoma"/>
              <a:buNone/>
              <a:defRPr/>
            </a:lvl2pPr>
            <a:lvl3pPr lvl="2" algn="l">
              <a:lnSpc>
                <a:spcPct val="100000"/>
              </a:lnSpc>
              <a:spcBef>
                <a:spcPts val="0"/>
              </a:spcBef>
              <a:spcAft>
                <a:spcPts val="0"/>
              </a:spcAft>
              <a:buClr>
                <a:srgbClr val="6A6C77"/>
              </a:buClr>
              <a:buSzPts val="1800"/>
              <a:buFont typeface="Tahoma"/>
              <a:buNone/>
              <a:defRPr/>
            </a:lvl3pPr>
            <a:lvl4pPr lvl="3" algn="l">
              <a:lnSpc>
                <a:spcPct val="100000"/>
              </a:lnSpc>
              <a:spcBef>
                <a:spcPts val="0"/>
              </a:spcBef>
              <a:spcAft>
                <a:spcPts val="0"/>
              </a:spcAft>
              <a:buClr>
                <a:srgbClr val="6A6C77"/>
              </a:buClr>
              <a:buSzPts val="1800"/>
              <a:buFont typeface="Tahoma"/>
              <a:buNone/>
              <a:defRPr/>
            </a:lvl4pPr>
            <a:lvl5pPr lvl="4" algn="l">
              <a:lnSpc>
                <a:spcPct val="100000"/>
              </a:lnSpc>
              <a:spcBef>
                <a:spcPts val="0"/>
              </a:spcBef>
              <a:spcAft>
                <a:spcPts val="0"/>
              </a:spcAft>
              <a:buClr>
                <a:srgbClr val="6A6C77"/>
              </a:buClr>
              <a:buSzPts val="1800"/>
              <a:buFont typeface="Tahoma"/>
              <a:buNone/>
              <a:defRPr/>
            </a:lvl5pPr>
            <a:lvl6pPr lvl="5" algn="l">
              <a:lnSpc>
                <a:spcPct val="100000"/>
              </a:lnSpc>
              <a:spcBef>
                <a:spcPts val="0"/>
              </a:spcBef>
              <a:spcAft>
                <a:spcPts val="0"/>
              </a:spcAft>
              <a:buClr>
                <a:srgbClr val="6A6C77"/>
              </a:buClr>
              <a:buSzPts val="1800"/>
              <a:buFont typeface="Tahoma"/>
              <a:buNone/>
              <a:defRPr/>
            </a:lvl6pPr>
            <a:lvl7pPr lvl="6" algn="l">
              <a:lnSpc>
                <a:spcPct val="100000"/>
              </a:lnSpc>
              <a:spcBef>
                <a:spcPts val="0"/>
              </a:spcBef>
              <a:spcAft>
                <a:spcPts val="0"/>
              </a:spcAft>
              <a:buClr>
                <a:srgbClr val="6A6C77"/>
              </a:buClr>
              <a:buSzPts val="1800"/>
              <a:buFont typeface="Tahoma"/>
              <a:buNone/>
              <a:defRPr/>
            </a:lvl7pPr>
            <a:lvl8pPr lvl="7" algn="l">
              <a:lnSpc>
                <a:spcPct val="100000"/>
              </a:lnSpc>
              <a:spcBef>
                <a:spcPts val="0"/>
              </a:spcBef>
              <a:spcAft>
                <a:spcPts val="0"/>
              </a:spcAft>
              <a:buClr>
                <a:srgbClr val="6A6C77"/>
              </a:buClr>
              <a:buSzPts val="1800"/>
              <a:buFont typeface="Tahoma"/>
              <a:buNone/>
              <a:defRPr/>
            </a:lvl8pPr>
            <a:lvl9pPr lvl="8" algn="l">
              <a:lnSpc>
                <a:spcPct val="100000"/>
              </a:lnSpc>
              <a:spcBef>
                <a:spcPts val="0"/>
              </a:spcBef>
              <a:spcAft>
                <a:spcPts val="0"/>
              </a:spcAft>
              <a:buClr>
                <a:srgbClr val="6A6C77"/>
              </a:buClr>
              <a:buSzPts val="1800"/>
              <a:buFont typeface="Tahoma"/>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mpty Slide">
  <p:cSld name="Empty Slide">
    <p:spTree>
      <p:nvGrpSpPr>
        <p:cNvPr id="1" name="Shape 43"/>
        <p:cNvGrpSpPr/>
        <p:nvPr/>
      </p:nvGrpSpPr>
      <p:grpSpPr>
        <a:xfrm>
          <a:off x="0" y="0"/>
          <a:ext cx="0" cy="0"/>
          <a:chOff x="0" y="0"/>
          <a:chExt cx="0" cy="0"/>
        </a:xfrm>
      </p:grpSpPr>
      <p:sp>
        <p:nvSpPr>
          <p:cNvPr id="44" name="Google Shape;44;p79"/>
          <p:cNvSpPr/>
          <p:nvPr/>
        </p:nvSpPr>
        <p:spPr>
          <a:xfrm>
            <a:off x="-1" y="885495"/>
            <a:ext cx="595950"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45" name="Google Shape;45;p79"/>
          <p:cNvCxnSpPr/>
          <p:nvPr/>
        </p:nvCxnSpPr>
        <p:spPr>
          <a:xfrm>
            <a:off x="1714974" y="9119886"/>
            <a:ext cx="13910316" cy="1"/>
          </a:xfrm>
          <a:prstGeom prst="straightConnector1">
            <a:avLst/>
          </a:prstGeom>
          <a:noFill/>
          <a:ln w="25400" cap="flat" cmpd="sng">
            <a:solidFill>
              <a:srgbClr val="98C5E8"/>
            </a:solidFill>
            <a:prstDash val="solid"/>
            <a:miter lim="400000"/>
            <a:headEnd type="none" w="sm" len="sm"/>
            <a:tailEnd type="none" w="sm" len="sm"/>
          </a:ln>
        </p:spPr>
      </p:cxnSp>
      <p:pic>
        <p:nvPicPr>
          <p:cNvPr id="46" name="Google Shape;46;p79" descr="Image"/>
          <p:cNvPicPr preferRelativeResize="0"/>
          <p:nvPr/>
        </p:nvPicPr>
        <p:blipFill rotWithShape="1">
          <a:blip r:embed="rId2">
            <a:alphaModFix/>
          </a:blip>
          <a:srcRect/>
          <a:stretch/>
        </p:blipFill>
        <p:spPr>
          <a:xfrm>
            <a:off x="288642" y="9216694"/>
            <a:ext cx="1922365" cy="393904"/>
          </a:xfrm>
          <a:prstGeom prst="rect">
            <a:avLst/>
          </a:prstGeom>
          <a:noFill/>
          <a:ln>
            <a:noFill/>
          </a:ln>
        </p:spPr>
      </p:pic>
      <p:sp>
        <p:nvSpPr>
          <p:cNvPr id="47" name="Google Shape;47;p79"/>
          <p:cNvSpPr txBox="1">
            <a:spLocks noGrp="1"/>
          </p:cNvSpPr>
          <p:nvPr>
            <p:ph type="sldNum" idx="12"/>
          </p:nvPr>
        </p:nvSpPr>
        <p:spPr>
          <a:xfrm>
            <a:off x="15979978" y="8957733"/>
            <a:ext cx="606477"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p:cSld name="Thank You">
    <p:bg>
      <p:bgPr>
        <a:blipFill>
          <a:blip r:embed="rId2">
            <a:alphaModFix/>
          </a:blip>
          <a:stretch>
            <a:fillRect/>
          </a:stretch>
        </a:blipFill>
        <a:effectLst/>
      </p:bgPr>
    </p:bg>
    <p:spTree>
      <p:nvGrpSpPr>
        <p:cNvPr id="1" name="Shape 49"/>
        <p:cNvGrpSpPr/>
        <p:nvPr/>
      </p:nvGrpSpPr>
      <p:grpSpPr>
        <a:xfrm>
          <a:off x="0" y="0"/>
          <a:ext cx="0" cy="0"/>
          <a:chOff x="0" y="0"/>
          <a:chExt cx="0" cy="0"/>
        </a:xfrm>
      </p:grpSpPr>
      <p:cxnSp>
        <p:nvCxnSpPr>
          <p:cNvPr id="50" name="Google Shape;50;p81"/>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51" name="Google Shape;51;p81"/>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52" name="Google Shape;52;p81"/>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GB" sz="2000" b="0" i="0" u="none" strike="noStrike" cap="none">
                <a:solidFill>
                  <a:srgbClr val="FFFFFF"/>
                </a:solidFill>
                <a:latin typeface="Tahoma"/>
                <a:ea typeface="Tahoma"/>
                <a:cs typeface="Tahoma"/>
                <a:sym typeface="Tahoma"/>
              </a:rPr>
              <a:t>cessda.eu</a:t>
            </a:r>
            <a:endParaRPr/>
          </a:p>
        </p:txBody>
      </p:sp>
      <p:sp>
        <p:nvSpPr>
          <p:cNvPr id="53" name="Google Shape;53;p81"/>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GB" sz="2000" b="0" i="0" u="none" strike="noStrike" cap="none">
                <a:solidFill>
                  <a:srgbClr val="FFFFFF"/>
                </a:solidFill>
                <a:latin typeface="Tahoma"/>
                <a:ea typeface="Tahoma"/>
                <a:cs typeface="Tahoma"/>
                <a:sym typeface="Tahoma"/>
              </a:rPr>
              <a:t>@CESSDA_Data</a:t>
            </a:r>
            <a:endParaRPr sz="2000" b="0" i="0" u="none" strike="noStrike" cap="none">
              <a:solidFill>
                <a:srgbClr val="FFFFFF"/>
              </a:solidFill>
              <a:latin typeface="Tahoma"/>
              <a:ea typeface="Tahoma"/>
              <a:cs typeface="Tahoma"/>
              <a:sym typeface="Tahoma"/>
            </a:endParaRPr>
          </a:p>
        </p:txBody>
      </p:sp>
      <p:sp>
        <p:nvSpPr>
          <p:cNvPr id="54" name="Google Shape;54;p81"/>
          <p:cNvSpPr txBox="1">
            <a:spLocks noGrp="1"/>
          </p:cNvSpPr>
          <p:nvPr>
            <p:ph type="body" idx="1"/>
          </p:nvPr>
        </p:nvSpPr>
        <p:spPr>
          <a:xfrm>
            <a:off x="2546428" y="3467100"/>
            <a:ext cx="12700388" cy="12144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chemeClr val="lt1"/>
              </a:buClr>
              <a:buSzPts val="11600"/>
              <a:buFont typeface="Tahoma"/>
              <a:buNone/>
              <a:defRPr sz="8000">
                <a:solidFill>
                  <a:schemeClr val="lt1"/>
                </a:solidFill>
                <a:latin typeface="Tahoma"/>
                <a:ea typeface="Tahoma"/>
                <a:cs typeface="Tahoma"/>
                <a:sym typeface="Tahoma"/>
              </a:defRPr>
            </a:lvl1pPr>
            <a:lvl2pPr marL="914400" lvl="1" indent="-228600" algn="l">
              <a:lnSpc>
                <a:spcPct val="100000"/>
              </a:lnSpc>
              <a:spcBef>
                <a:spcPts val="600"/>
              </a:spcBef>
              <a:spcAft>
                <a:spcPts val="0"/>
              </a:spcAft>
              <a:buClr>
                <a:srgbClr val="6A6C76"/>
              </a:buClr>
              <a:buSzPts val="4060"/>
              <a:buFont typeface="Tahoma"/>
              <a:buNone/>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55" name="Google Shape;55;p81"/>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56" name="Google Shape;56;p81"/>
          <p:cNvPicPr preferRelativeResize="0"/>
          <p:nvPr/>
        </p:nvPicPr>
        <p:blipFill rotWithShape="1">
          <a:blip r:embed="rId3">
            <a:alphaModFix/>
          </a:blip>
          <a:srcRect/>
          <a:stretch/>
        </p:blipFill>
        <p:spPr>
          <a:xfrm>
            <a:off x="5279217" y="8212130"/>
            <a:ext cx="417023" cy="336466"/>
          </a:xfrm>
          <a:prstGeom prst="rect">
            <a:avLst/>
          </a:prstGeom>
          <a:noFill/>
          <a:ln>
            <a:noFill/>
          </a:ln>
        </p:spPr>
      </p:pic>
      <p:pic>
        <p:nvPicPr>
          <p:cNvPr id="57" name="Google Shape;57;p81"/>
          <p:cNvPicPr preferRelativeResize="0"/>
          <p:nvPr/>
        </p:nvPicPr>
        <p:blipFill rotWithShape="1">
          <a:blip r:embed="rId4">
            <a:alphaModFix/>
          </a:blip>
          <a:srcRect/>
          <a:stretch/>
        </p:blipFill>
        <p:spPr>
          <a:xfrm>
            <a:off x="2476566" y="8261351"/>
            <a:ext cx="247650" cy="266700"/>
          </a:xfrm>
          <a:prstGeom prst="rect">
            <a:avLst/>
          </a:prstGeom>
          <a:noFill/>
          <a:ln>
            <a:noFill/>
          </a:ln>
        </p:spPr>
      </p:pic>
      <p:pic>
        <p:nvPicPr>
          <p:cNvPr id="61" name="Google Shape;61;p81"/>
          <p:cNvPicPr preferRelativeResize="0"/>
          <p:nvPr/>
        </p:nvPicPr>
        <p:blipFill rotWithShape="1">
          <a:blip r:embed="rId5">
            <a:alphaModFix/>
          </a:blip>
          <a:srcRect/>
          <a:stretch/>
        </p:blipFill>
        <p:spPr>
          <a:xfrm>
            <a:off x="13499897" y="626969"/>
            <a:ext cx="2914650" cy="781050"/>
          </a:xfrm>
          <a:prstGeom prst="rect">
            <a:avLst/>
          </a:prstGeom>
          <a:noFill/>
          <a:ln>
            <a:noFill/>
          </a:ln>
        </p:spPr>
      </p:pic>
      <p:pic>
        <p:nvPicPr>
          <p:cNvPr id="14" name="Picture 13" descr="About CC Licenses - Creative Commons">
            <a:extLst>
              <a:ext uri="{FF2B5EF4-FFF2-40B4-BE49-F238E27FC236}">
                <a16:creationId xmlns:a16="http://schemas.microsoft.com/office/drawing/2014/main" id="{D62BA8E3-AAD1-469D-A47C-FE920BE9E47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lternate)">
  <p:cSld name="Title (Alternate)">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82"/>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rgbClr val="888893"/>
              </a:buClr>
              <a:buSzPts val="8000"/>
              <a:buFont typeface="Tahoma"/>
              <a:buNone/>
              <a:defRPr sz="8000">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64" name="Google Shape;64;p82"/>
          <p:cNvSpPr txBox="1">
            <a:spLocks noGrp="1"/>
          </p:cNvSpPr>
          <p:nvPr>
            <p:ph type="body" idx="2"/>
          </p:nvPr>
        </p:nvSpPr>
        <p:spPr>
          <a:xfrm>
            <a:off x="2394860" y="5016501"/>
            <a:ext cx="6517946" cy="8101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888893"/>
              </a:buClr>
              <a:buSzPts val="4140"/>
              <a:buFont typeface="Tahoma"/>
              <a:buNone/>
              <a:defRPr sz="4140">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cxnSp>
        <p:nvCxnSpPr>
          <p:cNvPr id="65" name="Google Shape;65;p82"/>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66" name="Google Shape;66;p82"/>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67" name="Google Shape;67;p82"/>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88893"/>
              </a:buClr>
              <a:buSzPts val="2000"/>
              <a:buFont typeface="Tahoma"/>
              <a:buNone/>
            </a:pPr>
            <a:r>
              <a:rPr lang="en-GB" sz="2000" b="0" i="0" u="none" strike="noStrike" cap="none">
                <a:solidFill>
                  <a:srgbClr val="888893"/>
                </a:solidFill>
                <a:latin typeface="Tahoma"/>
                <a:ea typeface="Tahoma"/>
                <a:cs typeface="Tahoma"/>
                <a:sym typeface="Tahoma"/>
              </a:rPr>
              <a:t>cessda.eu</a:t>
            </a:r>
            <a:endParaRPr/>
          </a:p>
        </p:txBody>
      </p:sp>
      <p:sp>
        <p:nvSpPr>
          <p:cNvPr id="68" name="Google Shape;68;p82"/>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88893"/>
              </a:buClr>
              <a:buSzPts val="2000"/>
              <a:buFont typeface="Tahoma"/>
              <a:buNone/>
            </a:pPr>
            <a:r>
              <a:rPr lang="en-GB" sz="2000" b="0" i="0" u="none" strike="noStrike" cap="none">
                <a:solidFill>
                  <a:srgbClr val="888893"/>
                </a:solidFill>
                <a:latin typeface="Tahoma"/>
                <a:ea typeface="Tahoma"/>
                <a:cs typeface="Tahoma"/>
                <a:sym typeface="Tahoma"/>
              </a:rPr>
              <a:t>@CESSDA_Data</a:t>
            </a:r>
            <a:endParaRPr/>
          </a:p>
        </p:txBody>
      </p:sp>
      <p:sp>
        <p:nvSpPr>
          <p:cNvPr id="69" name="Google Shape;69;p82"/>
          <p:cNvSpPr txBox="1">
            <a:spLocks noGrp="1"/>
          </p:cNvSpPr>
          <p:nvPr>
            <p:ph type="body" idx="3"/>
          </p:nvPr>
        </p:nvSpPr>
        <p:spPr>
          <a:xfrm>
            <a:off x="2394025" y="59817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888893"/>
              </a:buClr>
              <a:buSzPts val="2900"/>
              <a:buFont typeface="Tahoma"/>
              <a:buNone/>
              <a:defRPr sz="2000" i="1">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70" name="Google Shape;70;p82"/>
          <p:cNvSpPr txBox="1">
            <a:spLocks noGrp="1"/>
          </p:cNvSpPr>
          <p:nvPr>
            <p:ph type="body" idx="4"/>
          </p:nvPr>
        </p:nvSpPr>
        <p:spPr>
          <a:xfrm>
            <a:off x="2410958" y="69088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888893"/>
              </a:buClr>
              <a:buSzPts val="2900"/>
              <a:buFont typeface="Tahoma"/>
              <a:buNone/>
              <a:defRPr sz="2000" i="1">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71" name="Google Shape;71;p82"/>
          <p:cNvPicPr preferRelativeResize="0"/>
          <p:nvPr/>
        </p:nvPicPr>
        <p:blipFill rotWithShape="1">
          <a:blip r:embed="rId3">
            <a:alphaModFix/>
          </a:blip>
          <a:srcRect/>
          <a:stretch/>
        </p:blipFill>
        <p:spPr>
          <a:xfrm>
            <a:off x="2461053" y="8261351"/>
            <a:ext cx="247650" cy="266700"/>
          </a:xfrm>
          <a:prstGeom prst="rect">
            <a:avLst/>
          </a:prstGeom>
          <a:noFill/>
          <a:ln>
            <a:noFill/>
          </a:ln>
        </p:spPr>
      </p:pic>
      <p:pic>
        <p:nvPicPr>
          <p:cNvPr id="72" name="Google Shape;72;p82"/>
          <p:cNvPicPr preferRelativeResize="0"/>
          <p:nvPr/>
        </p:nvPicPr>
        <p:blipFill rotWithShape="1">
          <a:blip r:embed="rId4">
            <a:alphaModFix/>
          </a:blip>
          <a:srcRect/>
          <a:stretch/>
        </p:blipFill>
        <p:spPr>
          <a:xfrm>
            <a:off x="5125665" y="8058696"/>
            <a:ext cx="757121" cy="757121"/>
          </a:xfrm>
          <a:prstGeom prst="rect">
            <a:avLst/>
          </a:prstGeom>
          <a:noFill/>
          <a:ln>
            <a:noFill/>
          </a:ln>
        </p:spPr>
      </p:pic>
      <p:pic>
        <p:nvPicPr>
          <p:cNvPr id="73" name="Google Shape;73;p82"/>
          <p:cNvPicPr preferRelativeResize="0"/>
          <p:nvPr/>
        </p:nvPicPr>
        <p:blipFill rotWithShape="1">
          <a:blip r:embed="rId5">
            <a:alphaModFix/>
          </a:blip>
          <a:srcRect/>
          <a:stretch/>
        </p:blipFill>
        <p:spPr>
          <a:xfrm>
            <a:off x="13570438" y="647225"/>
            <a:ext cx="2844110" cy="779276"/>
          </a:xfrm>
          <a:prstGeom prst="rect">
            <a:avLst/>
          </a:prstGeom>
          <a:noFill/>
          <a:ln>
            <a:noFill/>
          </a:ln>
        </p:spPr>
      </p:pic>
      <p:grpSp>
        <p:nvGrpSpPr>
          <p:cNvPr id="74" name="Google Shape;74;p82"/>
          <p:cNvGrpSpPr/>
          <p:nvPr/>
        </p:nvGrpSpPr>
        <p:grpSpPr>
          <a:xfrm>
            <a:off x="1241530" y="8869744"/>
            <a:ext cx="1068804" cy="490158"/>
            <a:chOff x="1241530" y="8869744"/>
            <a:chExt cx="1068804" cy="490158"/>
          </a:xfrm>
        </p:grpSpPr>
        <p:pic>
          <p:nvPicPr>
            <p:cNvPr id="75" name="Google Shape;75;p82"/>
            <p:cNvPicPr preferRelativeResize="0"/>
            <p:nvPr/>
          </p:nvPicPr>
          <p:blipFill rotWithShape="1">
            <a:blip r:embed="rId6">
              <a:alphaModFix/>
            </a:blip>
            <a:srcRect/>
            <a:stretch/>
          </p:blipFill>
          <p:spPr>
            <a:xfrm>
              <a:off x="1820176" y="8869744"/>
              <a:ext cx="490158" cy="490158"/>
            </a:xfrm>
            <a:prstGeom prst="rect">
              <a:avLst/>
            </a:prstGeom>
            <a:noFill/>
            <a:ln>
              <a:noFill/>
            </a:ln>
          </p:spPr>
        </p:pic>
        <p:pic>
          <p:nvPicPr>
            <p:cNvPr id="76" name="Google Shape;76;p82"/>
            <p:cNvPicPr preferRelativeResize="0"/>
            <p:nvPr/>
          </p:nvPicPr>
          <p:blipFill rotWithShape="1">
            <a:blip r:embed="rId7">
              <a:alphaModFix/>
            </a:blip>
            <a:srcRect/>
            <a:stretch/>
          </p:blipFill>
          <p:spPr>
            <a:xfrm>
              <a:off x="1241530" y="8869744"/>
              <a:ext cx="490158" cy="490158"/>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 You (Alternate)">
  <p:cSld name="Thank You (Alternate)">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83"/>
          <p:cNvSpPr txBox="1"/>
          <p:nvPr/>
        </p:nvSpPr>
        <p:spPr>
          <a:xfrm>
            <a:off x="2899879" y="8143856"/>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A6C77"/>
              </a:buClr>
              <a:buSzPts val="2000"/>
              <a:buFont typeface="Tahoma"/>
              <a:buNone/>
            </a:pPr>
            <a:r>
              <a:rPr lang="en-GB" sz="2000" b="0" i="0" u="none" strike="noStrike" cap="none">
                <a:solidFill>
                  <a:srgbClr val="6A6C77"/>
                </a:solidFill>
                <a:latin typeface="Tahoma"/>
                <a:ea typeface="Tahoma"/>
                <a:cs typeface="Tahoma"/>
                <a:sym typeface="Tahoma"/>
              </a:rPr>
              <a:t>cessda.eu</a:t>
            </a:r>
            <a:endParaRPr/>
          </a:p>
        </p:txBody>
      </p:sp>
      <p:sp>
        <p:nvSpPr>
          <p:cNvPr id="79" name="Google Shape;79;p83"/>
          <p:cNvSpPr txBox="1"/>
          <p:nvPr/>
        </p:nvSpPr>
        <p:spPr>
          <a:xfrm>
            <a:off x="5798202" y="8129518"/>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A6C77"/>
              </a:buClr>
              <a:buSzPts val="2000"/>
              <a:buFont typeface="Tahoma"/>
              <a:buNone/>
            </a:pPr>
            <a:r>
              <a:rPr lang="en-GB" sz="2000" b="0" i="0" u="none" strike="noStrike" cap="none">
                <a:solidFill>
                  <a:srgbClr val="6A6C77"/>
                </a:solidFill>
                <a:latin typeface="Tahoma"/>
                <a:ea typeface="Tahoma"/>
                <a:cs typeface="Tahoma"/>
                <a:sym typeface="Tahoma"/>
              </a:rPr>
              <a:t>@CESSDA_Data</a:t>
            </a:r>
            <a:endParaRPr sz="2000" b="0" i="0" u="none" strike="noStrike" cap="none">
              <a:solidFill>
                <a:srgbClr val="6A6C77"/>
              </a:solidFill>
              <a:latin typeface="Tahoma"/>
              <a:ea typeface="Tahoma"/>
              <a:cs typeface="Tahoma"/>
              <a:sym typeface="Tahoma"/>
            </a:endParaRPr>
          </a:p>
        </p:txBody>
      </p:sp>
      <p:pic>
        <p:nvPicPr>
          <p:cNvPr id="80" name="Google Shape;80;p83" descr="Image"/>
          <p:cNvPicPr preferRelativeResize="0"/>
          <p:nvPr/>
        </p:nvPicPr>
        <p:blipFill rotWithShape="1">
          <a:blip r:embed="rId3">
            <a:alphaModFix/>
          </a:blip>
          <a:srcRect/>
          <a:stretch/>
        </p:blipFill>
        <p:spPr>
          <a:xfrm>
            <a:off x="2441446" y="8222847"/>
            <a:ext cx="312486" cy="252384"/>
          </a:xfrm>
          <a:prstGeom prst="rect">
            <a:avLst/>
          </a:prstGeom>
          <a:noFill/>
          <a:ln>
            <a:noFill/>
          </a:ln>
        </p:spPr>
      </p:pic>
      <p:cxnSp>
        <p:nvCxnSpPr>
          <p:cNvPr id="81" name="Google Shape;81;p83"/>
          <p:cNvCxnSpPr/>
          <p:nvPr/>
        </p:nvCxnSpPr>
        <p:spPr>
          <a:xfrm>
            <a:off x="2546956" y="4682067"/>
            <a:ext cx="12699160" cy="1"/>
          </a:xfrm>
          <a:prstGeom prst="straightConnector1">
            <a:avLst/>
          </a:prstGeom>
          <a:noFill/>
          <a:ln w="25400" cap="flat" cmpd="sng">
            <a:solidFill>
              <a:srgbClr val="6A6C77"/>
            </a:solidFill>
            <a:prstDash val="solid"/>
            <a:miter lim="400000"/>
            <a:headEnd type="none" w="sm" len="sm"/>
            <a:tailEnd type="none" w="sm" len="sm"/>
          </a:ln>
        </p:spPr>
      </p:cxnSp>
      <p:cxnSp>
        <p:nvCxnSpPr>
          <p:cNvPr id="82" name="Google Shape;82;p83"/>
          <p:cNvCxnSpPr/>
          <p:nvPr/>
        </p:nvCxnSpPr>
        <p:spPr>
          <a:xfrm>
            <a:off x="2546956" y="4682067"/>
            <a:ext cx="2068305" cy="1"/>
          </a:xfrm>
          <a:prstGeom prst="straightConnector1">
            <a:avLst/>
          </a:prstGeom>
          <a:noFill/>
          <a:ln w="88900" cap="flat" cmpd="sng">
            <a:solidFill>
              <a:srgbClr val="B7D2EB"/>
            </a:solidFill>
            <a:prstDash val="solid"/>
            <a:miter lim="400000"/>
            <a:headEnd type="none" w="sm" len="sm"/>
            <a:tailEnd type="none" w="sm" len="sm"/>
          </a:ln>
        </p:spPr>
      </p:cxnSp>
      <p:sp>
        <p:nvSpPr>
          <p:cNvPr id="83" name="Google Shape;83;p83"/>
          <p:cNvSpPr txBox="1">
            <a:spLocks noGrp="1"/>
          </p:cNvSpPr>
          <p:nvPr>
            <p:ph type="body" idx="1"/>
          </p:nvPr>
        </p:nvSpPr>
        <p:spPr>
          <a:xfrm>
            <a:off x="2546428" y="3467100"/>
            <a:ext cx="12700388" cy="12144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rgbClr val="6A6C76"/>
              </a:buClr>
              <a:buSzPts val="11600"/>
              <a:buFont typeface="Tahoma"/>
              <a:buNone/>
              <a:defRPr sz="8000">
                <a:latin typeface="Tahoma"/>
                <a:ea typeface="Tahoma"/>
                <a:cs typeface="Tahoma"/>
                <a:sym typeface="Tahoma"/>
              </a:defRPr>
            </a:lvl1pPr>
            <a:lvl2pPr marL="914400" lvl="1" indent="-228600" algn="l">
              <a:lnSpc>
                <a:spcPct val="100000"/>
              </a:lnSpc>
              <a:spcBef>
                <a:spcPts val="600"/>
              </a:spcBef>
              <a:spcAft>
                <a:spcPts val="0"/>
              </a:spcAft>
              <a:buClr>
                <a:srgbClr val="6A6C76"/>
              </a:buClr>
              <a:buSzPts val="4060"/>
              <a:buFont typeface="Tahoma"/>
              <a:buNone/>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84" name="Google Shape;84;p83"/>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6A6C76"/>
              </a:buClr>
              <a:buSzPts val="2900"/>
              <a:buFont typeface="Tahoma"/>
              <a:buNone/>
              <a:defRPr sz="2000" i="1">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85" name="Google Shape;85;p83"/>
          <p:cNvPicPr preferRelativeResize="0"/>
          <p:nvPr/>
        </p:nvPicPr>
        <p:blipFill rotWithShape="1">
          <a:blip r:embed="rId4">
            <a:alphaModFix/>
          </a:blip>
          <a:srcRect/>
          <a:stretch/>
        </p:blipFill>
        <p:spPr>
          <a:xfrm>
            <a:off x="5160245" y="7986661"/>
            <a:ext cx="757121" cy="757121"/>
          </a:xfrm>
          <a:prstGeom prst="rect">
            <a:avLst/>
          </a:prstGeom>
          <a:noFill/>
          <a:ln>
            <a:noFill/>
          </a:ln>
        </p:spPr>
      </p:pic>
      <p:grpSp>
        <p:nvGrpSpPr>
          <p:cNvPr id="86" name="Google Shape;86;p83"/>
          <p:cNvGrpSpPr/>
          <p:nvPr/>
        </p:nvGrpSpPr>
        <p:grpSpPr>
          <a:xfrm>
            <a:off x="1241530" y="8869744"/>
            <a:ext cx="1068804" cy="490158"/>
            <a:chOff x="1241530" y="8869744"/>
            <a:chExt cx="1068804" cy="490158"/>
          </a:xfrm>
        </p:grpSpPr>
        <p:pic>
          <p:nvPicPr>
            <p:cNvPr id="87" name="Google Shape;87;p83"/>
            <p:cNvPicPr preferRelativeResize="0"/>
            <p:nvPr/>
          </p:nvPicPr>
          <p:blipFill rotWithShape="1">
            <a:blip r:embed="rId5">
              <a:alphaModFix/>
            </a:blip>
            <a:srcRect/>
            <a:stretch/>
          </p:blipFill>
          <p:spPr>
            <a:xfrm>
              <a:off x="1820176" y="8869744"/>
              <a:ext cx="490158" cy="490158"/>
            </a:xfrm>
            <a:prstGeom prst="rect">
              <a:avLst/>
            </a:prstGeom>
            <a:noFill/>
            <a:ln>
              <a:noFill/>
            </a:ln>
          </p:spPr>
        </p:pic>
        <p:pic>
          <p:nvPicPr>
            <p:cNvPr id="88" name="Google Shape;88;p83"/>
            <p:cNvPicPr preferRelativeResize="0"/>
            <p:nvPr/>
          </p:nvPicPr>
          <p:blipFill rotWithShape="1">
            <a:blip r:embed="rId6">
              <a:alphaModFix/>
            </a:blip>
            <a:srcRect/>
            <a:stretch/>
          </p:blipFill>
          <p:spPr>
            <a:xfrm>
              <a:off x="1241530" y="8869744"/>
              <a:ext cx="490158" cy="490158"/>
            </a:xfrm>
            <a:prstGeom prst="rect">
              <a:avLst/>
            </a:prstGeom>
            <a:noFill/>
            <a:ln>
              <a:noFill/>
            </a:ln>
          </p:spPr>
        </p:pic>
      </p:grpSp>
      <p:pic>
        <p:nvPicPr>
          <p:cNvPr id="89" name="Google Shape;89;p83"/>
          <p:cNvPicPr preferRelativeResize="0"/>
          <p:nvPr/>
        </p:nvPicPr>
        <p:blipFill rotWithShape="1">
          <a:blip r:embed="rId7">
            <a:alphaModFix/>
          </a:blip>
          <a:srcRect/>
          <a:stretch/>
        </p:blipFill>
        <p:spPr>
          <a:xfrm>
            <a:off x="13570438" y="647225"/>
            <a:ext cx="2844110" cy="7792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74"/>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1pPr>
            <a:lvl2pPr marR="0" lvl="1"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2pPr>
            <a:lvl3pPr marR="0" lvl="2"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3pPr>
            <a:lvl4pPr marR="0" lvl="3"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4pPr>
            <a:lvl5pPr marR="0" lvl="4"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5pPr>
            <a:lvl6pPr marR="0" lvl="5"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6pPr>
            <a:lvl7pPr marR="0" lvl="6"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7pPr>
            <a:lvl8pPr marR="0" lvl="7"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8pPr>
            <a:lvl9pPr marR="0" lvl="8"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9pPr>
          </a:lstStyle>
          <a:p>
            <a:endParaRPr/>
          </a:p>
        </p:txBody>
      </p:sp>
      <p:sp>
        <p:nvSpPr>
          <p:cNvPr id="7" name="Google Shape;7;p74"/>
          <p:cNvSpPr txBox="1">
            <a:spLocks noGrp="1"/>
          </p:cNvSpPr>
          <p:nvPr>
            <p:ph type="body" idx="1"/>
          </p:nvPr>
        </p:nvSpPr>
        <p:spPr>
          <a:xfrm>
            <a:off x="1192213" y="2597150"/>
            <a:ext cx="14955837" cy="6188075"/>
          </a:xfrm>
          <a:prstGeom prst="rect">
            <a:avLst/>
          </a:prstGeom>
          <a:noFill/>
          <a:ln>
            <a:noFill/>
          </a:ln>
        </p:spPr>
        <p:txBody>
          <a:bodyPr spcFirstLastPara="1" wrap="square" lIns="91425" tIns="45700" rIns="91425" bIns="45700" anchor="t" anchorCtr="0">
            <a:normAutofit/>
          </a:bodyPr>
          <a:lstStyle>
            <a:lvl1pPr marL="457200" marR="0" lvl="0"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1pPr>
            <a:lvl2pPr marL="914400" marR="0" lvl="1"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2pPr>
            <a:lvl3pPr marL="1371600" marR="0" lvl="2"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3pPr>
            <a:lvl4pPr marL="1828800" marR="0" lvl="3"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4pPr>
            <a:lvl5pPr marL="2286000" marR="0" lvl="4"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5pPr>
            <a:lvl6pPr marL="2743200" marR="0" lvl="5"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6pPr>
            <a:lvl7pPr marL="3200400" marR="0" lvl="6"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7pPr>
            <a:lvl8pPr marL="3657600" marR="0" lvl="7"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8pPr>
            <a:lvl9pPr marL="4114800" marR="0" lvl="8" indent="-523240"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jp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c.europa.eu/research/openscience/images/open-data-2016-w920.png" TargetMode="External"/><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ec.europa.eu/research/openscience/images/open-data-2016-w920.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ukdataservice.ac.uk/get-data.asp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issp.org/about-issp/" TargetMode="External"/><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hyperlink" Target="https://www.europeansocialsurvey.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www.europeansocialsurvey.org/data/themes.html?t=econmorale" TargetMode="Externa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hare-project.org/home0.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urosta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hyperlink" Target="https://www.gesis.org/en/miss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gesis.org/en/missy/metadata/EU-SILC/201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s://cimes.casd.e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s://cimes.casd.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cwed2.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hyperlink" Target="http://www.europeansocialsurvey.org/data/themes.html?t=econmoral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hyperlink" Target="http://essedunet.nsd.uib.no/cms/glossary/index.html#mean"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8" Type="http://schemas.openxmlformats.org/officeDocument/2006/relationships/hyperlink" Target="http://zacat.gesis.org/webview/index.jsp?v=2&amp;submode=variable&amp;top=yes&amp;mode=documentation&amp;study=http://193.175.238.79:80/obj/fStudy/ZA4800&amp;variable=http://193.175.238.79:80/obj/fVariable/ZA4800_V25" TargetMode="External"/><Relationship Id="rId3" Type="http://schemas.openxmlformats.org/officeDocument/2006/relationships/hyperlink" Target="http://zacat.gesis.org/webview/" TargetMode="External"/><Relationship Id="rId7"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hyperlink" Target="https://zacat.gesis.org/webview/" TargetMode="External"/><Relationship Id="rId4" Type="http://schemas.openxmlformats.org/officeDocument/2006/relationships/image" Target="../media/image84.png"/><Relationship Id="rId9" Type="http://schemas.openxmlformats.org/officeDocument/2006/relationships/image" Target="../media/image87.pn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datacatalogue.cessda.eu/"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elsst.ukdataservice.ac.uk/"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cessda.eu/Consortiu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oi.org/10.17898/ADP_SJM15_V1" TargetMode="External"/><Relationship Id="rId5" Type="http://schemas.openxmlformats.org/officeDocument/2006/relationships/hyperlink" Target="http://www.iassistdata.org/sites/default/files/quick_guide_to_data_citation_high-res_printer-ready.pdf" TargetMode="External"/><Relationship Id="rId4" Type="http://schemas.openxmlformats.org/officeDocument/2006/relationships/image" Target="../media/image10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dpconline.org/docs/technology-watch-reports/1486-twr16-01/fil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support.gnip.com/api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datasift.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cessda.eu/DME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seriss.eu/wp-content/uploads/2019/07/Admin-data-guidelines_quick-ref.pdf" TargetMode="External"/><Relationship Id="rId7" Type="http://schemas.openxmlformats.org/officeDocument/2006/relationships/hyperlink" Target="https://zenodo.org/record/3820473#.X0PbN35S8-U"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www.cessda.eu/dmeg" TargetMode="External"/><Relationship Id="rId5" Type="http://schemas.openxmlformats.org/officeDocument/2006/relationships/hyperlink" Target="https://seriss.eu/wp-content/uploads/2019/08/SERISS-D6.2.-Guidelines-social-media-data-.pdf" TargetMode="External"/><Relationship Id="rId4" Type="http://schemas.openxmlformats.org/officeDocument/2006/relationships/hyperlink" Target="https://seriss.eu/wp-content/uploads/2019/07/Social-media-guidelines_quick-ref.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hyperlink" Target="https://www.cessda.eu/Training/Training-Resources/Library/Data-Management-Expert-Gui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ecd.org/sti/inno/new-data-for-understanding-the-human-conditio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essda.eu/Training/Training-Resources/Library/Data-Management-Expert-Guide/7.-Discover/Resources-for-social-media-dat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8000"/>
              <a:buFont typeface="Tahoma"/>
              <a:buNone/>
            </a:pPr>
            <a:r>
              <a:rPr lang="en-GB"/>
              <a:t>CESSDA</a:t>
            </a:r>
            <a:endParaRPr/>
          </a:p>
        </p:txBody>
      </p:sp>
      <p:sp>
        <p:nvSpPr>
          <p:cNvPr id="95" name="Google Shape;95;p1"/>
          <p:cNvSpPr txBox="1">
            <a:spLocks noGrp="1"/>
          </p:cNvSpPr>
          <p:nvPr>
            <p:ph type="body" idx="2"/>
          </p:nvPr>
        </p:nvSpPr>
        <p:spPr>
          <a:xfrm>
            <a:off x="2394860" y="5016501"/>
            <a:ext cx="10626196" cy="81015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94C2E9"/>
              </a:buClr>
              <a:buSzPts val="4100"/>
              <a:buFont typeface="Tahoma"/>
              <a:buNone/>
            </a:pPr>
            <a:r>
              <a:rPr lang="en-GB" dirty="0"/>
              <a:t> How to Find and Access Data in Europe</a:t>
            </a:r>
            <a:endParaRPr dirty="0"/>
          </a:p>
        </p:txBody>
      </p:sp>
      <p:sp>
        <p:nvSpPr>
          <p:cNvPr id="96" name="Google Shape;96;p1"/>
          <p:cNvSpPr txBox="1">
            <a:spLocks noGrp="1"/>
          </p:cNvSpPr>
          <p:nvPr>
            <p:ph type="body" idx="3"/>
          </p:nvPr>
        </p:nvSpPr>
        <p:spPr>
          <a:xfrm>
            <a:off x="2394025" y="5981700"/>
            <a:ext cx="10425863" cy="52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900"/>
              <a:buFont typeface="Tahoma"/>
              <a:buNone/>
            </a:pPr>
            <a:r>
              <a:rPr lang="en-GB" dirty="0"/>
              <a:t>Irena </a:t>
            </a:r>
            <a:r>
              <a:rPr lang="en-GB" dirty="0" err="1"/>
              <a:t>Vipavc</a:t>
            </a:r>
            <a:r>
              <a:rPr lang="en-GB" dirty="0"/>
              <a:t> </a:t>
            </a:r>
            <a:r>
              <a:rPr lang="en-GB" dirty="0" err="1"/>
              <a:t>Brvar</a:t>
            </a:r>
            <a:r>
              <a:rPr lang="en-GB" dirty="0"/>
              <a:t> (ADP - Slovenian Social Science Data Archives) </a:t>
            </a:r>
            <a:endParaRPr dirty="0"/>
          </a:p>
          <a:p>
            <a:pPr marL="0" lvl="0" indent="0" algn="l" rtl="0">
              <a:lnSpc>
                <a:spcPct val="100000"/>
              </a:lnSpc>
              <a:spcBef>
                <a:spcPts val="600"/>
              </a:spcBef>
              <a:spcAft>
                <a:spcPts val="0"/>
              </a:spcAft>
              <a:buClr>
                <a:schemeClr val="lt1"/>
              </a:buClr>
              <a:buSzPts val="2900"/>
              <a:buFont typeface="Tahoma"/>
              <a:buNone/>
            </a:pPr>
            <a:r>
              <a:rPr lang="en-GB" dirty="0"/>
              <a:t>Jennifer Buckley (UKDS – United Kingdom Data Service)</a:t>
            </a:r>
            <a:endParaRPr dirty="0"/>
          </a:p>
        </p:txBody>
      </p:sp>
      <p:sp>
        <p:nvSpPr>
          <p:cNvPr id="97" name="Google Shape;97;p1"/>
          <p:cNvSpPr txBox="1">
            <a:spLocks noGrp="1"/>
          </p:cNvSpPr>
          <p:nvPr>
            <p:ph type="body" idx="4"/>
          </p:nvPr>
        </p:nvSpPr>
        <p:spPr>
          <a:xfrm>
            <a:off x="2410958" y="6908799"/>
            <a:ext cx="7299970" cy="9397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900"/>
              <a:buFont typeface="Tahoma"/>
              <a:buNone/>
            </a:pPr>
            <a:endParaRPr/>
          </a:p>
          <a:p>
            <a:pPr marL="0" lvl="0" indent="0" algn="l" rtl="0">
              <a:lnSpc>
                <a:spcPct val="100000"/>
              </a:lnSpc>
              <a:spcBef>
                <a:spcPts val="600"/>
              </a:spcBef>
              <a:spcAft>
                <a:spcPts val="0"/>
              </a:spcAft>
              <a:buClr>
                <a:schemeClr val="lt1"/>
              </a:buClr>
              <a:buSzPts val="2900"/>
              <a:buFont typeface="Tahoma"/>
              <a:buNone/>
            </a:pPr>
            <a:r>
              <a:rPr lang="en-GB"/>
              <a:t>A practical introduction</a:t>
            </a:r>
            <a:endParaRPr/>
          </a:p>
        </p:txBody>
      </p:sp>
      <p:sp>
        <p:nvSpPr>
          <p:cNvPr id="98" name="Google Shape;98;p1"/>
          <p:cNvSpPr/>
          <p:nvPr/>
        </p:nvSpPr>
        <p:spPr>
          <a:xfrm>
            <a:off x="2849849" y="8801876"/>
            <a:ext cx="10171200" cy="584735"/>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FFFFFF"/>
              </a:buClr>
              <a:buSzPts val="1600"/>
              <a:buFont typeface="Tahoma"/>
              <a:buNone/>
            </a:pPr>
            <a:r>
              <a:rPr lang="en-GB" sz="1600" b="0" i="0" u="none" strike="noStrike" cap="none" dirty="0">
                <a:solidFill>
                  <a:srgbClr val="FFFFFF"/>
                </a:solidFill>
                <a:latin typeface="Tahoma"/>
                <a:ea typeface="Tahoma"/>
                <a:cs typeface="Tahoma"/>
                <a:sym typeface="Tahoma"/>
              </a:rPr>
              <a:t>Cite as: </a:t>
            </a:r>
            <a:r>
              <a:rPr lang="en-GB" sz="1600" b="0" i="0" u="none" strike="noStrike" cap="none" dirty="0" err="1">
                <a:solidFill>
                  <a:srgbClr val="FFFFFF"/>
                </a:solidFill>
                <a:latin typeface="Tahoma"/>
                <a:ea typeface="Tahoma"/>
                <a:cs typeface="Tahoma"/>
                <a:sym typeface="Tahoma"/>
              </a:rPr>
              <a:t>Vipavc</a:t>
            </a:r>
            <a:r>
              <a:rPr lang="en-GB" sz="1600" b="0" i="0" u="none" strike="noStrike" cap="none" dirty="0">
                <a:solidFill>
                  <a:srgbClr val="FFFFFF"/>
                </a:solidFill>
                <a:latin typeface="Tahoma"/>
                <a:ea typeface="Tahoma"/>
                <a:cs typeface="Tahoma"/>
                <a:sym typeface="Tahoma"/>
              </a:rPr>
              <a:t> </a:t>
            </a:r>
            <a:r>
              <a:rPr lang="en-GB" sz="1600" b="0" i="0" u="none" strike="noStrike" cap="none" dirty="0" err="1">
                <a:solidFill>
                  <a:srgbClr val="FFFFFF"/>
                </a:solidFill>
                <a:latin typeface="Tahoma"/>
                <a:ea typeface="Tahoma"/>
                <a:cs typeface="Tahoma"/>
                <a:sym typeface="Tahoma"/>
              </a:rPr>
              <a:t>Brvar</a:t>
            </a:r>
            <a:r>
              <a:rPr lang="en-GB" sz="1600" b="0" i="0" u="none" strike="noStrike" cap="none" dirty="0">
                <a:solidFill>
                  <a:srgbClr val="FFFFFF"/>
                </a:solidFill>
                <a:latin typeface="Tahoma"/>
                <a:ea typeface="Tahoma"/>
                <a:cs typeface="Tahoma"/>
                <a:sym typeface="Tahoma"/>
              </a:rPr>
              <a:t> I.,  </a:t>
            </a:r>
            <a:r>
              <a:rPr lang="en-GB" sz="1600" dirty="0">
                <a:solidFill>
                  <a:srgbClr val="FFFFFF"/>
                </a:solidFill>
                <a:latin typeface="Tahoma"/>
                <a:ea typeface="Tahoma"/>
                <a:cs typeface="Tahoma"/>
                <a:sym typeface="Tahoma"/>
              </a:rPr>
              <a:t>J. </a:t>
            </a:r>
            <a:r>
              <a:rPr lang="en-GB" sz="1600" b="0" i="0" u="none" strike="noStrike" cap="none" dirty="0">
                <a:solidFill>
                  <a:srgbClr val="FFFFFF"/>
                </a:solidFill>
                <a:latin typeface="Tahoma"/>
                <a:ea typeface="Tahoma"/>
                <a:cs typeface="Tahoma"/>
                <a:sym typeface="Tahoma"/>
              </a:rPr>
              <a:t>Buckley (2020). CESSDA Data Management Expert Guide. Chapter 7. Discover: How to Find and Access Data in Europe  [presentation]. Bergen: CESSDA ERIC.</a:t>
            </a:r>
            <a:endParaRPr dirty="0"/>
          </a:p>
        </p:txBody>
      </p:sp>
      <p:pic>
        <p:nvPicPr>
          <p:cNvPr id="99" name="Google Shape;99;p1" descr="logoZnapisom"/>
          <p:cNvPicPr preferRelativeResize="0"/>
          <p:nvPr/>
        </p:nvPicPr>
        <p:blipFill rotWithShape="1">
          <a:blip r:embed="rId4">
            <a:alphaModFix/>
          </a:blip>
          <a:srcRect/>
          <a:stretch/>
        </p:blipFill>
        <p:spPr>
          <a:xfrm>
            <a:off x="10270237" y="522410"/>
            <a:ext cx="1570913" cy="1112630"/>
          </a:xfrm>
          <a:prstGeom prst="rect">
            <a:avLst/>
          </a:prstGeom>
          <a:noFill/>
          <a:ln>
            <a:noFill/>
          </a:ln>
        </p:spPr>
      </p:pic>
      <p:pic>
        <p:nvPicPr>
          <p:cNvPr id="100" name="Google Shape;100;p1" descr="UK Data Archive (@UKDataArchive) | Twitter"/>
          <p:cNvPicPr preferRelativeResize="0"/>
          <p:nvPr/>
        </p:nvPicPr>
        <p:blipFill rotWithShape="1">
          <a:blip r:embed="rId5">
            <a:alphaModFix/>
          </a:blip>
          <a:srcRect/>
          <a:stretch/>
        </p:blipFill>
        <p:spPr>
          <a:xfrm>
            <a:off x="12105306" y="464480"/>
            <a:ext cx="1193330" cy="11933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body" idx="1"/>
          </p:nvPr>
        </p:nvSpPr>
        <p:spPr>
          <a:xfrm>
            <a:off x="9000839" y="3652584"/>
            <a:ext cx="5549900" cy="2806700"/>
          </a:xfrm>
          <a:prstGeom prst="rect">
            <a:avLst/>
          </a:prstGeom>
          <a:noFill/>
          <a:ln>
            <a:noFill/>
          </a:ln>
        </p:spPr>
        <p:txBody>
          <a:bodyPr spcFirstLastPara="1" wrap="square" lIns="50800" tIns="50800" rIns="50800" bIns="50800" anchor="ctr" anchorCtr="0">
            <a:noAutofit/>
          </a:bodyPr>
          <a:lstStyle/>
          <a:p>
            <a:pPr marL="0" lvl="0" indent="0" algn="l" rtl="0">
              <a:lnSpc>
                <a:spcPct val="90000"/>
              </a:lnSpc>
              <a:spcBef>
                <a:spcPts val="1000"/>
              </a:spcBef>
              <a:spcAft>
                <a:spcPts val="0"/>
              </a:spcAft>
              <a:buClr>
                <a:srgbClr val="262626"/>
              </a:buClr>
              <a:buSzPts val="3200"/>
              <a:buFont typeface="Tahoma"/>
              <a:buNone/>
            </a:pPr>
            <a:r>
              <a:rPr lang="en-GB" sz="3200">
                <a:solidFill>
                  <a:srgbClr val="262626"/>
                </a:solidFill>
                <a:latin typeface="Tahoma"/>
                <a:ea typeface="Tahoma"/>
                <a:cs typeface="Tahoma"/>
                <a:sym typeface="Tahoma"/>
              </a:rPr>
              <a:t>There are many sources of data. </a:t>
            </a:r>
            <a:endParaRPr/>
          </a:p>
          <a:p>
            <a:pPr marL="444500" lvl="0" indent="-149859" algn="l" rtl="0">
              <a:lnSpc>
                <a:spcPct val="100000"/>
              </a:lnSpc>
              <a:spcBef>
                <a:spcPts val="0"/>
              </a:spcBef>
              <a:spcAft>
                <a:spcPts val="0"/>
              </a:spcAft>
              <a:buClr>
                <a:srgbClr val="6A6C76"/>
              </a:buClr>
              <a:buSzPts val="4640"/>
              <a:buFont typeface="Tahoma"/>
              <a:buNone/>
            </a:pPr>
            <a:endParaRPr sz="3200">
              <a:latin typeface="Tahoma"/>
              <a:ea typeface="Tahoma"/>
              <a:cs typeface="Tahoma"/>
              <a:sym typeface="Tahoma"/>
            </a:endParaRPr>
          </a:p>
        </p:txBody>
      </p:sp>
      <p:sp>
        <p:nvSpPr>
          <p:cNvPr id="198" name="Google Shape;198;p1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Clr>
                <a:schemeClr val="dk1"/>
              </a:buClr>
              <a:buSzPts val="5800"/>
              <a:buFont typeface="Tahoma"/>
              <a:buNone/>
            </a:pPr>
            <a:r>
              <a:rPr lang="en-GB">
                <a:solidFill>
                  <a:schemeClr val="dk1"/>
                </a:solidFill>
              </a:rPr>
              <a:t>Sources of microdata</a:t>
            </a:r>
            <a:endParaRPr>
              <a:solidFill>
                <a:schemeClr val="dk1"/>
              </a:solidFill>
            </a:endParaRPr>
          </a:p>
        </p:txBody>
      </p:sp>
      <p:pic>
        <p:nvPicPr>
          <p:cNvPr id="199" name="Google Shape;199;p10"/>
          <p:cNvPicPr preferRelativeResize="0">
            <a:picLocks noGrp="1"/>
          </p:cNvPicPr>
          <p:nvPr>
            <p:ph type="pic" idx="2"/>
          </p:nvPr>
        </p:nvPicPr>
        <p:blipFill rotWithShape="1">
          <a:blip r:embed="rId3">
            <a:alphaModFix/>
          </a:blip>
          <a:srcRect t="3506" b="3507"/>
          <a:stretch/>
        </p:blipFill>
        <p:spPr>
          <a:xfrm>
            <a:off x="2167731" y="2470150"/>
            <a:ext cx="4953000" cy="5207000"/>
          </a:xfrm>
          <a:prstGeom prst="rect">
            <a:avLst/>
          </a:prstGeom>
          <a:noFill/>
          <a:ln>
            <a:noFill/>
          </a:ln>
        </p:spPr>
      </p:pic>
      <p:sp>
        <p:nvSpPr>
          <p:cNvPr id="200" name="Google Shape;200;p10"/>
          <p:cNvSpPr/>
          <p:nvPr/>
        </p:nvSpPr>
        <p:spPr>
          <a:xfrm>
            <a:off x="3808973" y="7254094"/>
            <a:ext cx="344282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Open Sans"/>
              <a:buNone/>
            </a:pPr>
            <a:r>
              <a:rPr lang="en-GB" sz="1200" b="1" i="1" u="none" strike="noStrike" cap="none">
                <a:solidFill>
                  <a:srgbClr val="000000"/>
                </a:solidFill>
                <a:latin typeface="Open Sans"/>
                <a:ea typeface="Open Sans"/>
                <a:cs typeface="Open Sans"/>
                <a:sym typeface="Open Sans"/>
              </a:rPr>
              <a:t>CESSDA Training Working Group (2017)</a:t>
            </a:r>
            <a:endParaRPr sz="1200" b="1" i="0" u="none" strike="noStrike" cap="none">
              <a:solidFill>
                <a:srgbClr val="000000"/>
              </a:solidFill>
              <a:latin typeface="Open Sans"/>
              <a:ea typeface="Open Sans"/>
              <a:cs typeface="Open Sans"/>
              <a:sym typeface="Open Sans"/>
            </a:endParaRPr>
          </a:p>
        </p:txBody>
      </p:sp>
      <p:pic>
        <p:nvPicPr>
          <p:cNvPr id="201" name="Google Shape;201;p10" descr="C:\Users\adpstud2\Desktop\by-sa.png"/>
          <p:cNvPicPr preferRelativeResize="0"/>
          <p:nvPr/>
        </p:nvPicPr>
        <p:blipFill rotWithShape="1">
          <a:blip r:embed="rId4">
            <a:alphaModFix/>
          </a:blip>
          <a:srcRect/>
          <a:stretch/>
        </p:blipFill>
        <p:spPr>
          <a:xfrm>
            <a:off x="2872053" y="7254094"/>
            <a:ext cx="936921" cy="3278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body" idx="1"/>
          </p:nvPr>
        </p:nvSpPr>
        <p:spPr>
          <a:xfrm>
            <a:off x="908781" y="2204803"/>
            <a:ext cx="12977559" cy="6244254"/>
          </a:xfrm>
          <a:prstGeom prst="rect">
            <a:avLst/>
          </a:prstGeom>
          <a:noFill/>
          <a:ln>
            <a:noFill/>
          </a:ln>
        </p:spPr>
        <p:txBody>
          <a:bodyPr spcFirstLastPara="1" wrap="square" lIns="50800" tIns="50800" rIns="50800" bIns="50800" anchor="ctr" anchorCtr="0">
            <a:noAutofit/>
          </a:bodyPr>
          <a:lstStyle/>
          <a:p>
            <a:pPr marL="0" lvl="0" indent="0" algn="l" rtl="0">
              <a:lnSpc>
                <a:spcPct val="90000"/>
              </a:lnSpc>
              <a:spcBef>
                <a:spcPts val="600"/>
              </a:spcBef>
              <a:spcAft>
                <a:spcPts val="0"/>
              </a:spcAft>
              <a:buClr>
                <a:schemeClr val="dk1"/>
              </a:buClr>
              <a:buSzPts val="2800"/>
              <a:buFont typeface="Tahoma"/>
              <a:buNone/>
            </a:pPr>
            <a:r>
              <a:rPr lang="en-GB">
                <a:solidFill>
                  <a:schemeClr val="dk1"/>
                </a:solidFill>
                <a:latin typeface="Tahoma"/>
                <a:ea typeface="Tahoma"/>
                <a:cs typeface="Tahoma"/>
                <a:sym typeface="Tahoma"/>
              </a:rPr>
              <a:t>Data collections include:</a:t>
            </a:r>
            <a:endParaRPr/>
          </a:p>
          <a:p>
            <a:pPr marL="584200" lvl="0" indent="-584200" algn="l" rtl="0">
              <a:lnSpc>
                <a:spcPct val="100000"/>
              </a:lnSpc>
              <a:spcBef>
                <a:spcPts val="600"/>
              </a:spcBef>
              <a:spcAft>
                <a:spcPts val="0"/>
              </a:spcAft>
              <a:buClr>
                <a:schemeClr val="dk1"/>
              </a:buClr>
              <a:buSzPts val="2044"/>
              <a:buFont typeface="Tahoma"/>
              <a:buChar char="•"/>
            </a:pPr>
            <a:r>
              <a:rPr lang="en-GB">
                <a:solidFill>
                  <a:schemeClr val="dk1"/>
                </a:solidFill>
                <a:latin typeface="Tahoma"/>
                <a:ea typeface="Tahoma"/>
                <a:cs typeface="Tahoma"/>
                <a:sym typeface="Tahoma"/>
              </a:rPr>
              <a:t>variation between archives</a:t>
            </a:r>
            <a:endParaRPr/>
          </a:p>
          <a:p>
            <a:pPr marL="584200" lvl="0" indent="-584200" algn="l" rtl="0">
              <a:lnSpc>
                <a:spcPct val="100000"/>
              </a:lnSpc>
              <a:spcBef>
                <a:spcPts val="600"/>
              </a:spcBef>
              <a:spcAft>
                <a:spcPts val="0"/>
              </a:spcAft>
              <a:buClr>
                <a:schemeClr val="dk1"/>
              </a:buClr>
              <a:buSzPts val="2044"/>
              <a:buFont typeface="Tahoma"/>
              <a:buChar char="•"/>
            </a:pPr>
            <a:r>
              <a:rPr lang="en-GB">
                <a:solidFill>
                  <a:schemeClr val="dk1"/>
                </a:solidFill>
                <a:latin typeface="Tahoma"/>
                <a:ea typeface="Tahoma"/>
                <a:cs typeface="Tahoma"/>
                <a:sym typeface="Tahoma"/>
              </a:rPr>
              <a:t>quantitative data - major source of individual level data</a:t>
            </a:r>
            <a:endParaRPr/>
          </a:p>
          <a:p>
            <a:pPr marL="584200" lvl="0" indent="-584200" algn="l" rtl="0">
              <a:lnSpc>
                <a:spcPct val="100000"/>
              </a:lnSpc>
              <a:spcBef>
                <a:spcPts val="600"/>
              </a:spcBef>
              <a:spcAft>
                <a:spcPts val="0"/>
              </a:spcAft>
              <a:buClr>
                <a:schemeClr val="dk1"/>
              </a:buClr>
              <a:buSzPts val="2044"/>
              <a:buFont typeface="Tahoma"/>
              <a:buChar char="•"/>
            </a:pPr>
            <a:r>
              <a:rPr lang="en-GB">
                <a:solidFill>
                  <a:schemeClr val="dk1"/>
                </a:solidFill>
                <a:latin typeface="Tahoma"/>
                <a:ea typeface="Tahoma"/>
                <a:cs typeface="Tahoma"/>
                <a:sym typeface="Tahoma"/>
              </a:rPr>
              <a:t>qualitative</a:t>
            </a:r>
            <a:endParaRPr/>
          </a:p>
          <a:p>
            <a:pPr marL="584200" lvl="0" indent="-584200" algn="l" rtl="0">
              <a:lnSpc>
                <a:spcPct val="100000"/>
              </a:lnSpc>
              <a:spcBef>
                <a:spcPts val="600"/>
              </a:spcBef>
              <a:spcAft>
                <a:spcPts val="0"/>
              </a:spcAft>
              <a:buClr>
                <a:schemeClr val="dk1"/>
              </a:buClr>
              <a:buSzPts val="2044"/>
              <a:buFont typeface="Tahoma"/>
              <a:buChar char="•"/>
            </a:pPr>
            <a:r>
              <a:rPr lang="en-GB">
                <a:solidFill>
                  <a:schemeClr val="dk1"/>
                </a:solidFill>
                <a:latin typeface="Tahoma"/>
                <a:ea typeface="Tahoma"/>
                <a:cs typeface="Tahoma"/>
                <a:sym typeface="Tahoma"/>
              </a:rPr>
              <a:t>outputs of </a:t>
            </a:r>
            <a:endParaRPr>
              <a:solidFill>
                <a:schemeClr val="dk1"/>
              </a:solidFill>
              <a:latin typeface="Tahoma"/>
              <a:ea typeface="Tahoma"/>
              <a:cs typeface="Tahoma"/>
              <a:sym typeface="Tahoma"/>
            </a:endParaRPr>
          </a:p>
          <a:p>
            <a:pPr marL="889000" lvl="1" indent="-288000" algn="l" rtl="0">
              <a:lnSpc>
                <a:spcPct val="100000"/>
              </a:lnSpc>
              <a:spcBef>
                <a:spcPts val="600"/>
              </a:spcBef>
              <a:spcAft>
                <a:spcPts val="0"/>
              </a:spcAft>
              <a:buClr>
                <a:schemeClr val="dk1"/>
              </a:buClr>
              <a:buSzPts val="1400"/>
              <a:buFont typeface="Tahoma"/>
              <a:buChar char="•"/>
            </a:pPr>
            <a:r>
              <a:rPr lang="en-GB">
                <a:solidFill>
                  <a:schemeClr val="dk1"/>
                </a:solidFill>
                <a:latin typeface="Tahoma"/>
                <a:ea typeface="Tahoma"/>
                <a:cs typeface="Tahoma"/>
                <a:sym typeface="Tahoma"/>
              </a:rPr>
              <a:t>major academic projects </a:t>
            </a:r>
            <a:endParaRPr>
              <a:solidFill>
                <a:schemeClr val="dk1"/>
              </a:solidFill>
              <a:latin typeface="Tahoma"/>
              <a:ea typeface="Tahoma"/>
              <a:cs typeface="Tahoma"/>
              <a:sym typeface="Tahoma"/>
            </a:endParaRPr>
          </a:p>
          <a:p>
            <a:pPr marL="889000" lvl="1" indent="-288000" algn="l" rtl="0">
              <a:lnSpc>
                <a:spcPct val="100000"/>
              </a:lnSpc>
              <a:spcBef>
                <a:spcPts val="600"/>
              </a:spcBef>
              <a:spcAft>
                <a:spcPts val="0"/>
              </a:spcAft>
              <a:buClr>
                <a:schemeClr val="dk1"/>
              </a:buClr>
              <a:buSzPts val="1400"/>
              <a:buFont typeface="Tahoma"/>
              <a:buChar char="•"/>
            </a:pPr>
            <a:r>
              <a:rPr lang="en-GB">
                <a:solidFill>
                  <a:schemeClr val="dk1"/>
                </a:solidFill>
                <a:latin typeface="Tahoma"/>
                <a:ea typeface="Tahoma"/>
                <a:cs typeface="Tahoma"/>
                <a:sym typeface="Tahoma"/>
              </a:rPr>
              <a:t>government/policy</a:t>
            </a:r>
            <a:endParaRPr>
              <a:solidFill>
                <a:schemeClr val="dk1"/>
              </a:solidFill>
              <a:latin typeface="Tahoma"/>
              <a:ea typeface="Tahoma"/>
              <a:cs typeface="Tahoma"/>
              <a:sym typeface="Tahoma"/>
            </a:endParaRPr>
          </a:p>
          <a:p>
            <a:pPr marL="889000" lvl="1" indent="-288000" algn="l" rtl="0">
              <a:lnSpc>
                <a:spcPct val="100000"/>
              </a:lnSpc>
              <a:spcBef>
                <a:spcPts val="600"/>
              </a:spcBef>
              <a:spcAft>
                <a:spcPts val="0"/>
              </a:spcAft>
              <a:buClr>
                <a:schemeClr val="dk1"/>
              </a:buClr>
              <a:buSzPts val="1400"/>
              <a:buFont typeface="Tahoma"/>
              <a:buChar char="•"/>
            </a:pPr>
            <a:r>
              <a:rPr lang="en-GB">
                <a:solidFill>
                  <a:schemeClr val="dk1"/>
                </a:solidFill>
                <a:latin typeface="Tahoma"/>
                <a:ea typeface="Tahoma"/>
                <a:cs typeface="Tahoma"/>
                <a:sym typeface="Tahoma"/>
              </a:rPr>
              <a:t>small research teams </a:t>
            </a:r>
            <a:endParaRPr>
              <a:solidFill>
                <a:schemeClr val="dk1"/>
              </a:solidFill>
              <a:latin typeface="Tahoma"/>
              <a:ea typeface="Tahoma"/>
              <a:cs typeface="Tahoma"/>
              <a:sym typeface="Tahoma"/>
            </a:endParaRPr>
          </a:p>
          <a:p>
            <a:pPr marL="889000" lvl="1" indent="-288000" algn="l" rtl="0">
              <a:lnSpc>
                <a:spcPct val="100000"/>
              </a:lnSpc>
              <a:spcBef>
                <a:spcPts val="600"/>
              </a:spcBef>
              <a:spcAft>
                <a:spcPts val="0"/>
              </a:spcAft>
              <a:buClr>
                <a:schemeClr val="dk1"/>
              </a:buClr>
              <a:buSzPts val="1400"/>
              <a:buFont typeface="Tahoma"/>
              <a:buChar char="•"/>
            </a:pPr>
            <a:r>
              <a:rPr lang="en-GB">
                <a:solidFill>
                  <a:schemeClr val="dk1"/>
                </a:solidFill>
                <a:latin typeface="Tahoma"/>
                <a:ea typeface="Tahoma"/>
                <a:cs typeface="Tahoma"/>
                <a:sym typeface="Tahoma"/>
              </a:rPr>
              <a:t>individual researchers</a:t>
            </a:r>
            <a:endParaRPr/>
          </a:p>
          <a:p>
            <a:pPr marL="584200" lvl="0" indent="-584200" algn="l" rtl="0">
              <a:lnSpc>
                <a:spcPct val="100000"/>
              </a:lnSpc>
              <a:spcBef>
                <a:spcPts val="600"/>
              </a:spcBef>
              <a:spcAft>
                <a:spcPts val="0"/>
              </a:spcAft>
              <a:buClr>
                <a:schemeClr val="dk1"/>
              </a:buClr>
              <a:buSzPts val="2044"/>
              <a:buFont typeface="Tahoma"/>
              <a:buChar char="•"/>
            </a:pPr>
            <a:r>
              <a:rPr lang="en-GB">
                <a:solidFill>
                  <a:schemeClr val="dk1"/>
                </a:solidFill>
                <a:latin typeface="Tahoma"/>
                <a:ea typeface="Tahoma"/>
                <a:cs typeface="Tahoma"/>
                <a:sym typeface="Tahoma"/>
              </a:rPr>
              <a:t>recent and less recent data</a:t>
            </a:r>
            <a:endParaRPr/>
          </a:p>
          <a:p>
            <a:pPr marL="584200" lvl="0" indent="-584200" algn="l" rtl="0">
              <a:lnSpc>
                <a:spcPct val="100000"/>
              </a:lnSpc>
              <a:spcBef>
                <a:spcPts val="600"/>
              </a:spcBef>
              <a:spcAft>
                <a:spcPts val="0"/>
              </a:spcAft>
              <a:buClr>
                <a:schemeClr val="dk1"/>
              </a:buClr>
              <a:buSzPts val="2044"/>
              <a:buFont typeface="Tahoma"/>
              <a:buChar char="•"/>
            </a:pPr>
            <a:r>
              <a:rPr lang="en-GB">
                <a:solidFill>
                  <a:schemeClr val="dk1"/>
                </a:solidFill>
                <a:latin typeface="Tahoma"/>
                <a:ea typeface="Tahoma"/>
                <a:cs typeface="Tahoma"/>
                <a:sym typeface="Tahoma"/>
              </a:rPr>
              <a:t>different languages</a:t>
            </a:r>
            <a:endParaRPr/>
          </a:p>
          <a:p>
            <a:pPr marL="584200" lvl="0" indent="-435864" algn="l" rtl="0">
              <a:lnSpc>
                <a:spcPct val="100000"/>
              </a:lnSpc>
              <a:spcBef>
                <a:spcPts val="600"/>
              </a:spcBef>
              <a:spcAft>
                <a:spcPts val="0"/>
              </a:spcAft>
              <a:buClr>
                <a:srgbClr val="6A6C76"/>
              </a:buClr>
              <a:buSzPts val="2336"/>
              <a:buFont typeface="Tahoma"/>
              <a:buNone/>
            </a:pPr>
            <a:endParaRPr>
              <a:latin typeface="Tahoma"/>
              <a:ea typeface="Tahoma"/>
              <a:cs typeface="Tahoma"/>
              <a:sym typeface="Tahoma"/>
            </a:endParaRPr>
          </a:p>
        </p:txBody>
      </p:sp>
      <p:sp>
        <p:nvSpPr>
          <p:cNvPr id="207" name="Google Shape;207;p11"/>
          <p:cNvSpPr txBox="1">
            <a:spLocks noGrp="1"/>
          </p:cNvSpPr>
          <p:nvPr>
            <p:ph type="sldNum" idx="12"/>
          </p:nvPr>
        </p:nvSpPr>
        <p:spPr>
          <a:xfrm>
            <a:off x="14716919" y="8958263"/>
            <a:ext cx="455612" cy="3238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98C5E8"/>
              </a:buClr>
              <a:buSzPts val="1200"/>
              <a:buFont typeface="Helvetica Neue"/>
              <a:buNone/>
            </a:pPr>
            <a:fld id="{00000000-1234-1234-1234-123412341234}" type="slidenum">
              <a:rPr lang="en-GB"/>
              <a:t>11</a:t>
            </a:fld>
            <a:endParaRPr/>
          </a:p>
        </p:txBody>
      </p:sp>
      <p:sp>
        <p:nvSpPr>
          <p:cNvPr id="208" name="Google Shape;208;p11"/>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chemeClr val="dk1"/>
              </a:buClr>
              <a:buSzPts val="5800"/>
              <a:buFont typeface="Tahoma"/>
              <a:buNone/>
            </a:pPr>
            <a:r>
              <a:rPr lang="en-GB">
                <a:solidFill>
                  <a:schemeClr val="dk1"/>
                </a:solidFill>
              </a:rPr>
              <a:t>European social science data archives </a:t>
            </a:r>
            <a:endParaRPr>
              <a:solidFill>
                <a:schemeClr val="dk1"/>
              </a:solidFill>
            </a:endParaRPr>
          </a:p>
        </p:txBody>
      </p:sp>
      <p:pic>
        <p:nvPicPr>
          <p:cNvPr id="209" name="Google Shape;209;p11"/>
          <p:cNvPicPr preferRelativeResize="0"/>
          <p:nvPr/>
        </p:nvPicPr>
        <p:blipFill rotWithShape="1">
          <a:blip r:embed="rId3">
            <a:alphaModFix/>
          </a:blip>
          <a:srcRect/>
          <a:stretch/>
        </p:blipFill>
        <p:spPr>
          <a:xfrm>
            <a:off x="10348704" y="8096009"/>
            <a:ext cx="4094162" cy="685800"/>
          </a:xfrm>
          <a:prstGeom prst="rect">
            <a:avLst/>
          </a:prstGeom>
          <a:noFill/>
          <a:ln>
            <a:noFill/>
          </a:ln>
        </p:spPr>
      </p:pic>
      <p:pic>
        <p:nvPicPr>
          <p:cNvPr id="210" name="Google Shape;210;p11"/>
          <p:cNvPicPr preferRelativeResize="0"/>
          <p:nvPr/>
        </p:nvPicPr>
        <p:blipFill rotWithShape="1">
          <a:blip r:embed="rId4">
            <a:alphaModFix/>
          </a:blip>
          <a:srcRect/>
          <a:stretch/>
        </p:blipFill>
        <p:spPr>
          <a:xfrm>
            <a:off x="4661109" y="8022433"/>
            <a:ext cx="4660900" cy="731837"/>
          </a:xfrm>
          <a:prstGeom prst="rect">
            <a:avLst/>
          </a:prstGeom>
          <a:noFill/>
          <a:ln>
            <a:noFill/>
          </a:ln>
        </p:spPr>
      </p:pic>
      <p:pic>
        <p:nvPicPr>
          <p:cNvPr id="211" name="Google Shape;211;p11" descr="FSD"/>
          <p:cNvPicPr preferRelativeResize="0"/>
          <p:nvPr/>
        </p:nvPicPr>
        <p:blipFill rotWithShape="1">
          <a:blip r:embed="rId5">
            <a:alphaModFix/>
          </a:blip>
          <a:srcRect/>
          <a:stretch/>
        </p:blipFill>
        <p:spPr>
          <a:xfrm>
            <a:off x="11315688" y="1928668"/>
            <a:ext cx="1638300" cy="1510125"/>
          </a:xfrm>
          <a:prstGeom prst="rect">
            <a:avLst/>
          </a:prstGeom>
          <a:noFill/>
          <a:ln>
            <a:noFill/>
          </a:ln>
        </p:spPr>
      </p:pic>
      <p:pic>
        <p:nvPicPr>
          <p:cNvPr id="212" name="Google Shape;212;p11" descr="DANS"/>
          <p:cNvPicPr preferRelativeResize="0"/>
          <p:nvPr/>
        </p:nvPicPr>
        <p:blipFill rotWithShape="1">
          <a:blip r:embed="rId6">
            <a:alphaModFix/>
          </a:blip>
          <a:srcRect/>
          <a:stretch/>
        </p:blipFill>
        <p:spPr>
          <a:xfrm>
            <a:off x="12910721" y="4378555"/>
            <a:ext cx="2034004" cy="1527375"/>
          </a:xfrm>
          <a:prstGeom prst="rect">
            <a:avLst/>
          </a:prstGeom>
          <a:noFill/>
          <a:ln>
            <a:noFill/>
          </a:ln>
        </p:spPr>
      </p:pic>
      <p:pic>
        <p:nvPicPr>
          <p:cNvPr id="213" name="Google Shape;213;p11" descr="ADP"/>
          <p:cNvPicPr preferRelativeResize="0"/>
          <p:nvPr/>
        </p:nvPicPr>
        <p:blipFill rotWithShape="1">
          <a:blip r:embed="rId7">
            <a:alphaModFix/>
          </a:blip>
          <a:srcRect/>
          <a:stretch/>
        </p:blipFill>
        <p:spPr>
          <a:xfrm>
            <a:off x="10426902" y="4789892"/>
            <a:ext cx="2058577" cy="1096079"/>
          </a:xfrm>
          <a:prstGeom prst="rect">
            <a:avLst/>
          </a:prstGeom>
          <a:noFill/>
          <a:ln>
            <a:noFill/>
          </a:ln>
        </p:spPr>
      </p:pic>
      <p:pic>
        <p:nvPicPr>
          <p:cNvPr id="214" name="Google Shape;214;p11" descr="https://snd.gu.se/sites/snd.gu.se/themes/gu/img/snd_logo_en.png?42"/>
          <p:cNvPicPr preferRelativeResize="0"/>
          <p:nvPr/>
        </p:nvPicPr>
        <p:blipFill rotWithShape="1">
          <a:blip r:embed="rId8">
            <a:alphaModFix/>
          </a:blip>
          <a:srcRect/>
          <a:stretch/>
        </p:blipFill>
        <p:spPr>
          <a:xfrm>
            <a:off x="9870950" y="6314807"/>
            <a:ext cx="4959350" cy="450850"/>
          </a:xfrm>
          <a:prstGeom prst="rect">
            <a:avLst/>
          </a:prstGeom>
          <a:noFill/>
          <a:ln>
            <a:noFill/>
          </a:ln>
        </p:spPr>
      </p:pic>
      <p:pic>
        <p:nvPicPr>
          <p:cNvPr id="215" name="Google Shape;215;p11"/>
          <p:cNvPicPr preferRelativeResize="0"/>
          <p:nvPr/>
        </p:nvPicPr>
        <p:blipFill rotWithShape="1">
          <a:blip r:embed="rId9">
            <a:alphaModFix/>
          </a:blip>
          <a:srcRect/>
          <a:stretch/>
        </p:blipFill>
        <p:spPr>
          <a:xfrm>
            <a:off x="9034132" y="7087885"/>
            <a:ext cx="4563112" cy="685896"/>
          </a:xfrm>
          <a:prstGeom prst="rect">
            <a:avLst/>
          </a:prstGeom>
          <a:noFill/>
          <a:ln>
            <a:noFill/>
          </a:ln>
        </p:spPr>
      </p:pic>
      <p:pic>
        <p:nvPicPr>
          <p:cNvPr id="216" name="Google Shape;216;p11"/>
          <p:cNvPicPr preferRelativeResize="0"/>
          <p:nvPr/>
        </p:nvPicPr>
        <p:blipFill rotWithShape="1">
          <a:blip r:embed="rId10">
            <a:alphaModFix/>
          </a:blip>
          <a:srcRect/>
          <a:stretch/>
        </p:blipFill>
        <p:spPr>
          <a:xfrm>
            <a:off x="12901822" y="2791775"/>
            <a:ext cx="1390844" cy="11336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795214" y="705951"/>
            <a:ext cx="13280590" cy="1556084"/>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5800"/>
              <a:buFont typeface="Open Sans"/>
              <a:buNone/>
            </a:pPr>
            <a:br>
              <a:rPr lang="en-GB" sz="4800">
                <a:solidFill>
                  <a:schemeClr val="dk1"/>
                </a:solidFill>
                <a:latin typeface="Tahoma"/>
                <a:ea typeface="Tahoma"/>
                <a:cs typeface="Tahoma"/>
                <a:sym typeface="Tahoma"/>
              </a:rPr>
            </a:br>
            <a:r>
              <a:rPr lang="en-GB" sz="4800">
                <a:solidFill>
                  <a:schemeClr val="dk1"/>
                </a:solidFill>
                <a:latin typeface="Tahoma"/>
                <a:ea typeface="Tahoma"/>
                <a:cs typeface="Tahoma"/>
                <a:sym typeface="Tahoma"/>
              </a:rPr>
              <a:t>Consortium of European Social Science </a:t>
            </a:r>
            <a:br>
              <a:rPr lang="en-GB" sz="4800">
                <a:solidFill>
                  <a:schemeClr val="dk1"/>
                </a:solidFill>
                <a:latin typeface="Tahoma"/>
                <a:ea typeface="Tahoma"/>
                <a:cs typeface="Tahoma"/>
                <a:sym typeface="Tahoma"/>
              </a:rPr>
            </a:br>
            <a:r>
              <a:rPr lang="en-GB" sz="4800">
                <a:solidFill>
                  <a:schemeClr val="dk1"/>
                </a:solidFill>
                <a:latin typeface="Tahoma"/>
                <a:ea typeface="Tahoma"/>
                <a:cs typeface="Tahoma"/>
                <a:sym typeface="Tahoma"/>
              </a:rPr>
              <a:t>Data Archives</a:t>
            </a:r>
            <a:br>
              <a:rPr lang="en-GB" sz="4800" i="1">
                <a:solidFill>
                  <a:schemeClr val="dk1"/>
                </a:solidFill>
                <a:latin typeface="Tahoma"/>
                <a:ea typeface="Tahoma"/>
                <a:cs typeface="Tahoma"/>
                <a:sym typeface="Tahoma"/>
              </a:rPr>
            </a:br>
            <a:endParaRPr sz="4800">
              <a:solidFill>
                <a:schemeClr val="dk1"/>
              </a:solidFill>
              <a:latin typeface="Tahoma"/>
              <a:ea typeface="Tahoma"/>
              <a:cs typeface="Tahoma"/>
              <a:sym typeface="Tahoma"/>
            </a:endParaRPr>
          </a:p>
        </p:txBody>
      </p:sp>
      <p:pic>
        <p:nvPicPr>
          <p:cNvPr id="222" name="Google Shape;222;p12" descr="https://www.cessda.eu/var/cessda/storage/images/about/12692-7-eng-GB/About_large.png"/>
          <p:cNvPicPr preferRelativeResize="0"/>
          <p:nvPr/>
        </p:nvPicPr>
        <p:blipFill rotWithShape="1">
          <a:blip r:embed="rId3">
            <a:alphaModFix/>
          </a:blip>
          <a:srcRect l="16002"/>
          <a:stretch/>
        </p:blipFill>
        <p:spPr>
          <a:xfrm>
            <a:off x="10159587" y="4449340"/>
            <a:ext cx="5321809" cy="3745104"/>
          </a:xfrm>
          <a:prstGeom prst="rect">
            <a:avLst/>
          </a:prstGeom>
          <a:noFill/>
          <a:ln>
            <a:noFill/>
          </a:ln>
        </p:spPr>
      </p:pic>
      <p:sp>
        <p:nvSpPr>
          <p:cNvPr id="223" name="Google Shape;223;p12"/>
          <p:cNvSpPr/>
          <p:nvPr/>
        </p:nvSpPr>
        <p:spPr>
          <a:xfrm>
            <a:off x="621793" y="2650614"/>
            <a:ext cx="842310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Open Sans"/>
              <a:buNone/>
            </a:pPr>
            <a:r>
              <a:rPr lang="en-GB" sz="2800" b="1" i="1" u="none" strike="noStrike" cap="none">
                <a:solidFill>
                  <a:schemeClr val="dk1"/>
                </a:solidFill>
                <a:latin typeface="Open Sans"/>
                <a:ea typeface="Open Sans"/>
                <a:cs typeface="Open Sans"/>
                <a:sym typeface="Open Sans"/>
              </a:rPr>
              <a:t>”Enabling the research community to conduct high-quality research in the social science”</a:t>
            </a:r>
            <a:endParaRPr/>
          </a:p>
        </p:txBody>
      </p:sp>
      <p:sp>
        <p:nvSpPr>
          <p:cNvPr id="224" name="Google Shape;224;p12"/>
          <p:cNvSpPr/>
          <p:nvPr/>
        </p:nvSpPr>
        <p:spPr>
          <a:xfrm>
            <a:off x="621793" y="4449340"/>
            <a:ext cx="8423108" cy="39087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ahoma"/>
              <a:buNone/>
            </a:pPr>
            <a:r>
              <a:rPr lang="en-GB" sz="2800" b="1" i="0" u="none" strike="noStrike" cap="none">
                <a:solidFill>
                  <a:schemeClr val="dk1"/>
                </a:solidFill>
                <a:latin typeface="Tahoma"/>
                <a:ea typeface="Tahoma"/>
                <a:cs typeface="Tahoma"/>
                <a:sym typeface="Tahoma"/>
              </a:rPr>
              <a:t>Key tasks:</a:t>
            </a:r>
            <a:endParaRPr sz="2800" b="1" i="0" u="none" strike="noStrike" cap="none">
              <a:solidFill>
                <a:schemeClr val="dk1"/>
              </a:solidFill>
              <a:latin typeface="Tahoma"/>
              <a:ea typeface="Tahoma"/>
              <a:cs typeface="Tahoma"/>
              <a:sym typeface="Tahoma"/>
            </a:endParaRPr>
          </a:p>
          <a:p>
            <a:pPr marL="584200" marR="0" lvl="0" indent="-584200" algn="l" rtl="0">
              <a:lnSpc>
                <a:spcPct val="100000"/>
              </a:lnSpc>
              <a:spcBef>
                <a:spcPts val="0"/>
              </a:spcBef>
              <a:spcAft>
                <a:spcPts val="0"/>
              </a:spcAft>
              <a:buClr>
                <a:schemeClr val="dk1"/>
              </a:buClr>
              <a:buSzPts val="2044"/>
              <a:buFont typeface="Tahoma"/>
              <a:buChar char="•"/>
            </a:pPr>
            <a:r>
              <a:rPr lang="en-GB" sz="2800" b="0" i="0" u="none" strike="noStrike" cap="none">
                <a:solidFill>
                  <a:schemeClr val="dk1"/>
                </a:solidFill>
                <a:latin typeface="Tahoma"/>
                <a:ea typeface="Tahoma"/>
                <a:cs typeface="Tahoma"/>
                <a:sym typeface="Tahoma"/>
              </a:rPr>
              <a:t>Developing standards and best practices around the management and archiving of social science data. </a:t>
            </a:r>
            <a:endParaRPr/>
          </a:p>
          <a:p>
            <a:pPr marL="584200" marR="0" lvl="0" indent="-584200" algn="l" rtl="0">
              <a:lnSpc>
                <a:spcPct val="100000"/>
              </a:lnSpc>
              <a:spcBef>
                <a:spcPts val="0"/>
              </a:spcBef>
              <a:spcAft>
                <a:spcPts val="0"/>
              </a:spcAft>
              <a:buClr>
                <a:schemeClr val="dk1"/>
              </a:buClr>
              <a:buSzPts val="2044"/>
              <a:buFont typeface="Tahoma"/>
              <a:buChar char="•"/>
            </a:pPr>
            <a:r>
              <a:rPr lang="en-GB" sz="2800" b="0" i="0" u="none" strike="noStrike" cap="none">
                <a:solidFill>
                  <a:schemeClr val="dk1"/>
                </a:solidFill>
                <a:latin typeface="Tahoma"/>
                <a:ea typeface="Tahoma"/>
                <a:cs typeface="Tahoma"/>
                <a:sym typeface="Tahoma"/>
              </a:rPr>
              <a:t>Facilitating access to important data resources </a:t>
            </a:r>
            <a:endParaRPr/>
          </a:p>
          <a:p>
            <a:pPr marL="584200" marR="0" lvl="0" indent="-584200" algn="l" rtl="0">
              <a:lnSpc>
                <a:spcPct val="100000"/>
              </a:lnSpc>
              <a:spcBef>
                <a:spcPts val="0"/>
              </a:spcBef>
              <a:spcAft>
                <a:spcPts val="0"/>
              </a:spcAft>
              <a:buClr>
                <a:schemeClr val="dk1"/>
              </a:buClr>
              <a:buSzPts val="2044"/>
              <a:buFont typeface="Tahoma"/>
              <a:buChar char="•"/>
            </a:pPr>
            <a:r>
              <a:rPr lang="en-GB" sz="2800" b="0" i="0" u="none" strike="noStrike" cap="none">
                <a:solidFill>
                  <a:schemeClr val="dk1"/>
                </a:solidFill>
                <a:latin typeface="Tahoma"/>
                <a:ea typeface="Tahoma"/>
                <a:cs typeface="Tahoma"/>
                <a:sym typeface="Tahoma"/>
              </a:rPr>
              <a:t>Work done by developing tools, training and co-ordinating network.</a:t>
            </a:r>
            <a:endParaRPr sz="2800" b="0" i="0" u="none" strike="noStrike" cap="none">
              <a:solidFill>
                <a:schemeClr val="dk1"/>
              </a:solidFill>
              <a:latin typeface="Tahoma"/>
              <a:ea typeface="Tahoma"/>
              <a:cs typeface="Tahoma"/>
              <a:sym typeface="Tahoma"/>
            </a:endParaRPr>
          </a:p>
          <a:p>
            <a:pPr marL="584200" marR="0" lvl="0" indent="-584200" algn="l" rtl="0">
              <a:lnSpc>
                <a:spcPct val="100000"/>
              </a:lnSpc>
              <a:spcBef>
                <a:spcPts val="0"/>
              </a:spcBef>
              <a:spcAft>
                <a:spcPts val="0"/>
              </a:spcAft>
              <a:buClr>
                <a:schemeClr val="dk1"/>
              </a:buClr>
              <a:buSzPts val="2044"/>
              <a:buFont typeface="Tahoma"/>
              <a:buChar char="•"/>
            </a:pPr>
            <a:r>
              <a:rPr lang="en-GB" sz="2800" b="0" i="0" u="none" strike="noStrike" cap="none">
                <a:solidFill>
                  <a:schemeClr val="dk1"/>
                </a:solidFill>
                <a:latin typeface="Tahoma"/>
                <a:ea typeface="Tahoma"/>
                <a:cs typeface="Tahoma"/>
                <a:sym typeface="Tahoma"/>
              </a:rPr>
              <a:t>CESSDA data catalogue.</a:t>
            </a:r>
            <a:endParaRPr sz="2800" b="0" i="0" u="none" strike="noStrike" cap="none">
              <a:solidFill>
                <a:schemeClr val="dk1"/>
              </a:solidFill>
              <a:latin typeface="Tahoma"/>
              <a:ea typeface="Tahoma"/>
              <a:cs typeface="Tahoma"/>
              <a:sym typeface="Tahoma"/>
            </a:endParaRPr>
          </a:p>
          <a:p>
            <a:pPr marL="478346" marR="0" lvl="0" indent="-351346"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837617" y="923162"/>
            <a:ext cx="11037043" cy="99707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SzPts val="5840"/>
              <a:buNone/>
            </a:pPr>
            <a:r>
              <a:rPr lang="en-GB" sz="5200">
                <a:solidFill>
                  <a:schemeClr val="dk1"/>
                </a:solidFill>
              </a:rPr>
              <a:t>Members</a:t>
            </a:r>
            <a:endParaRPr sz="5200">
              <a:solidFill>
                <a:schemeClr val="dk1"/>
              </a:solidFill>
            </a:endParaRPr>
          </a:p>
        </p:txBody>
      </p:sp>
      <p:sp>
        <p:nvSpPr>
          <p:cNvPr id="230" name="Google Shape;230;p13"/>
          <p:cNvSpPr txBox="1">
            <a:spLocks noGrp="1"/>
          </p:cNvSpPr>
          <p:nvPr>
            <p:ph type="sldNum" idx="12"/>
          </p:nvPr>
        </p:nvSpPr>
        <p:spPr>
          <a:xfrm>
            <a:off x="14152348" y="8957733"/>
            <a:ext cx="454844" cy="3243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8C5E8"/>
              </a:buClr>
              <a:buSzPts val="1200"/>
              <a:buFont typeface="Helvetica Neue"/>
              <a:buNone/>
            </a:pPr>
            <a:fld id="{00000000-1234-1234-1234-123412341234}" type="slidenum">
              <a:rPr lang="en-GB"/>
              <a:t>13</a:t>
            </a:fld>
            <a:endParaRPr/>
          </a:p>
        </p:txBody>
      </p:sp>
      <p:sp>
        <p:nvSpPr>
          <p:cNvPr id="231" name="Google Shape;231;p13"/>
          <p:cNvSpPr txBox="1"/>
          <p:nvPr/>
        </p:nvSpPr>
        <p:spPr>
          <a:xfrm>
            <a:off x="837618" y="2304287"/>
            <a:ext cx="6926242" cy="6977751"/>
          </a:xfrm>
          <a:prstGeom prst="rect">
            <a:avLst/>
          </a:prstGeom>
          <a:noFill/>
          <a:ln>
            <a:noFill/>
          </a:ln>
        </p:spPr>
        <p:txBody>
          <a:bodyPr spcFirstLastPara="1" wrap="square" lIns="45700" tIns="45700" rIns="45700" bIns="45700" anchor="t" anchorCtr="0">
            <a:noAutofit/>
          </a:bodyPr>
          <a:lstStyle/>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Austria</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Belgium</a:t>
            </a:r>
            <a:endParaRPr sz="2400" b="0"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1" i="0" u="none" strike="noStrike" cap="none">
                <a:solidFill>
                  <a:schemeClr val="dk1"/>
                </a:solidFill>
                <a:latin typeface="Tahoma"/>
                <a:ea typeface="Tahoma"/>
                <a:cs typeface="Tahoma"/>
                <a:sym typeface="Tahoma"/>
              </a:rPr>
              <a:t>Croatia</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Czech Republic</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Denmark</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France</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Finland</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Germany</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Greece</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Hungary</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Netherlands</a:t>
            </a:r>
            <a:endParaRPr sz="2400" b="0"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1" i="0" u="none" strike="noStrike" cap="none">
                <a:solidFill>
                  <a:schemeClr val="dk1"/>
                </a:solidFill>
                <a:latin typeface="Tahoma"/>
                <a:ea typeface="Tahoma"/>
                <a:cs typeface="Tahoma"/>
                <a:sym typeface="Tahoma"/>
              </a:rPr>
              <a:t>North Macedonia</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Norway</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Portugal</a:t>
            </a:r>
            <a:endParaRPr sz="2400" b="0"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1" i="0" u="none" strike="noStrike" cap="none">
                <a:solidFill>
                  <a:schemeClr val="dk1"/>
                </a:solidFill>
                <a:latin typeface="Tahoma"/>
                <a:ea typeface="Tahoma"/>
                <a:cs typeface="Tahoma"/>
                <a:sym typeface="Tahoma"/>
              </a:rPr>
              <a:t>Serbia</a:t>
            </a:r>
            <a:endParaRPr sz="2400" b="0"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Slovakia</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Slovenia</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Sweden</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Switzerland</a:t>
            </a:r>
            <a:endParaRPr sz="2800" b="1" i="0" u="none" strike="noStrike" cap="none">
              <a:solidFill>
                <a:schemeClr val="dk1"/>
              </a:solidFill>
              <a:latin typeface="Tahoma"/>
              <a:ea typeface="Tahoma"/>
              <a:cs typeface="Tahoma"/>
              <a:sym typeface="Tahoma"/>
            </a:endParaRPr>
          </a:p>
          <a:p>
            <a:pPr marL="285750" marR="0" lvl="0" indent="-285750" algn="l" rtl="0">
              <a:lnSpc>
                <a:spcPct val="80000"/>
              </a:lnSpc>
              <a:spcBef>
                <a:spcPts val="0"/>
              </a:spcBef>
              <a:spcAft>
                <a:spcPts val="0"/>
              </a:spcAft>
              <a:buClr>
                <a:schemeClr val="dk1"/>
              </a:buClr>
              <a:buSzPts val="2000"/>
              <a:buFont typeface="Open Sans Light"/>
              <a:buChar char="»"/>
            </a:pPr>
            <a:r>
              <a:rPr lang="en-GB" sz="2400" b="0" i="0" u="none" strike="noStrike" cap="none">
                <a:solidFill>
                  <a:schemeClr val="dk1"/>
                </a:solidFill>
                <a:latin typeface="Tahoma"/>
                <a:ea typeface="Tahoma"/>
                <a:cs typeface="Tahoma"/>
                <a:sym typeface="Tahoma"/>
              </a:rPr>
              <a:t>UK</a:t>
            </a:r>
            <a:endParaRPr sz="1600" b="1" i="0" u="none" strike="noStrike" cap="none">
              <a:solidFill>
                <a:schemeClr val="dk1"/>
              </a:solidFill>
              <a:latin typeface="Tahoma"/>
              <a:ea typeface="Tahoma"/>
              <a:cs typeface="Tahoma"/>
              <a:sym typeface="Tahoma"/>
            </a:endParaRPr>
          </a:p>
        </p:txBody>
      </p:sp>
      <p:pic>
        <p:nvPicPr>
          <p:cNvPr id="232" name="Google Shape;232;p13"/>
          <p:cNvPicPr preferRelativeResize="0"/>
          <p:nvPr/>
        </p:nvPicPr>
        <p:blipFill rotWithShape="1">
          <a:blip r:embed="rId3">
            <a:alphaModFix/>
          </a:blip>
          <a:srcRect/>
          <a:stretch/>
        </p:blipFill>
        <p:spPr>
          <a:xfrm>
            <a:off x="8493259" y="0"/>
            <a:ext cx="8847004" cy="88304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body" idx="1"/>
          </p:nvPr>
        </p:nvSpPr>
        <p:spPr>
          <a:xfrm>
            <a:off x="2849296" y="2496211"/>
            <a:ext cx="11681123" cy="6391115"/>
          </a:xfrm>
          <a:prstGeom prst="rect">
            <a:avLst/>
          </a:prstGeom>
          <a:noFill/>
          <a:ln>
            <a:noFill/>
          </a:ln>
        </p:spPr>
        <p:txBody>
          <a:bodyPr spcFirstLastPara="1" wrap="square" lIns="50800" tIns="50800" rIns="50800" bIns="50800" anchor="ctr" anchorCtr="0">
            <a:normAutofit/>
          </a:bodyPr>
          <a:lstStyle/>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457200" lvl="0" indent="-228600" algn="l" rtl="0">
              <a:lnSpc>
                <a:spcPct val="100000"/>
              </a:lnSpc>
              <a:spcBef>
                <a:spcPts val="0"/>
              </a:spcBef>
              <a:spcAft>
                <a:spcPts val="0"/>
              </a:spcAft>
              <a:buSzPts val="1314"/>
              <a:buFont typeface="Tahoma"/>
              <a:buNone/>
            </a:pPr>
            <a:endParaRPr>
              <a:latin typeface="Open Sans Light"/>
              <a:ea typeface="Open Sans Light"/>
              <a:cs typeface="Open Sans Light"/>
              <a:sym typeface="Open Sans Light"/>
            </a:endParaRPr>
          </a:p>
          <a:p>
            <a:pPr marL="145161" lvl="0" indent="0" algn="l" rtl="0">
              <a:lnSpc>
                <a:spcPct val="100000"/>
              </a:lnSpc>
              <a:spcBef>
                <a:spcPts val="0"/>
              </a:spcBef>
              <a:spcAft>
                <a:spcPts val="0"/>
              </a:spcAft>
              <a:buSzPts val="1314"/>
              <a:buFont typeface="Open Sans"/>
              <a:buNone/>
            </a:pPr>
            <a:r>
              <a:rPr lang="en-GB">
                <a:solidFill>
                  <a:schemeClr val="dk1"/>
                </a:solidFill>
                <a:latin typeface="Open Sans"/>
                <a:ea typeface="Open Sans"/>
                <a:cs typeface="Open Sans"/>
                <a:sym typeface="Open Sans"/>
              </a:rPr>
              <a:t>Activities include:</a:t>
            </a:r>
            <a:endParaRPr>
              <a:solidFill>
                <a:schemeClr val="dk1"/>
              </a:solidFill>
              <a:latin typeface="Open Sans"/>
              <a:ea typeface="Open Sans"/>
              <a:cs typeface="Open Sans"/>
              <a:sym typeface="Open Sans"/>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 checking the quality of data and metadata,</a:t>
            </a:r>
            <a:endParaRPr>
              <a:solidFill>
                <a:schemeClr val="dk1"/>
              </a:solidFill>
              <a:latin typeface="Open Sans"/>
              <a:ea typeface="Open Sans"/>
              <a:cs typeface="Open Sans"/>
              <a:sym typeface="Open Sans"/>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 maintaining catalogues,</a:t>
            </a:r>
            <a:endParaRPr>
              <a:solidFill>
                <a:schemeClr val="dk1"/>
              </a:solidFill>
              <a:latin typeface="Open Sans"/>
              <a:ea typeface="Open Sans"/>
              <a:cs typeface="Open Sans"/>
              <a:sym typeface="Open Sans"/>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 managing access to data through appropriate licensing, </a:t>
            </a:r>
            <a:endParaRPr>
              <a:solidFill>
                <a:schemeClr val="dk1"/>
              </a:solidFill>
              <a:latin typeface="Open Sans"/>
              <a:ea typeface="Open Sans"/>
              <a:cs typeface="Open Sans"/>
              <a:sym typeface="Open Sans"/>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 obtaining data and</a:t>
            </a:r>
            <a:endParaRPr>
              <a:solidFill>
                <a:schemeClr val="dk1"/>
              </a:solidFill>
              <a:latin typeface="Open Sans"/>
              <a:ea typeface="Open Sans"/>
              <a:cs typeface="Open Sans"/>
              <a:sym typeface="Open Sans"/>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 training for both those creating and using data.</a:t>
            </a:r>
            <a:endParaRPr>
              <a:solidFill>
                <a:schemeClr val="dk1"/>
              </a:solidFill>
              <a:latin typeface="Open Sans"/>
              <a:ea typeface="Open Sans"/>
              <a:cs typeface="Open Sans"/>
              <a:sym typeface="Open Sans"/>
            </a:endParaRPr>
          </a:p>
          <a:p>
            <a:pPr marL="457200" lvl="0" indent="-228600" algn="l" rtl="0">
              <a:lnSpc>
                <a:spcPct val="100000"/>
              </a:lnSpc>
              <a:spcBef>
                <a:spcPts val="4200"/>
              </a:spcBef>
              <a:spcAft>
                <a:spcPts val="0"/>
              </a:spcAft>
              <a:buClr>
                <a:srgbClr val="6A6C76"/>
              </a:buClr>
              <a:buSzPts val="1314"/>
              <a:buFont typeface="Tahoma"/>
              <a:buNone/>
            </a:pPr>
            <a:endParaRPr/>
          </a:p>
        </p:txBody>
      </p:sp>
      <p:sp>
        <p:nvSpPr>
          <p:cNvPr id="238" name="Google Shape;238;p1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Open Sans"/>
              <a:buNone/>
            </a:pPr>
            <a:r>
              <a:rPr lang="en-GB">
                <a:solidFill>
                  <a:schemeClr val="dk1"/>
                </a:solidFill>
                <a:latin typeface="Open Sans"/>
                <a:ea typeface="Open Sans"/>
                <a:cs typeface="Open Sans"/>
                <a:sym typeface="Open Sans"/>
              </a:rPr>
              <a:t>National data services </a:t>
            </a:r>
            <a:endParaRPr>
              <a:solidFill>
                <a:schemeClr val="dk1"/>
              </a:solidFill>
              <a:latin typeface="Open Sans"/>
              <a:ea typeface="Open Sans"/>
              <a:cs typeface="Open Sans"/>
              <a:sym typeface="Open Sans"/>
            </a:endParaRPr>
          </a:p>
        </p:txBody>
      </p:sp>
      <p:grpSp>
        <p:nvGrpSpPr>
          <p:cNvPr id="239" name="Google Shape;239;p14"/>
          <p:cNvGrpSpPr/>
          <p:nvPr/>
        </p:nvGrpSpPr>
        <p:grpSpPr>
          <a:xfrm>
            <a:off x="4869313" y="2797174"/>
            <a:ext cx="6639515" cy="2079626"/>
            <a:chOff x="497048" y="2848008"/>
            <a:chExt cx="8125646" cy="2955856"/>
          </a:xfrm>
        </p:grpSpPr>
        <p:sp>
          <p:nvSpPr>
            <p:cNvPr id="240" name="Google Shape;240;p14"/>
            <p:cNvSpPr/>
            <p:nvPr/>
          </p:nvSpPr>
          <p:spPr>
            <a:xfrm>
              <a:off x="497048" y="2848008"/>
              <a:ext cx="2956615" cy="2955855"/>
            </a:xfrm>
            <a:custGeom>
              <a:avLst/>
              <a:gdLst/>
              <a:ahLst/>
              <a:cxnLst/>
              <a:rect l="l" t="t" r="r" b="b"/>
              <a:pathLst>
                <a:path w="2955855" h="2955855" extrusionOk="0">
                  <a:moveTo>
                    <a:pt x="0" y="1477928"/>
                  </a:moveTo>
                  <a:cubicBezTo>
                    <a:pt x="0" y="661691"/>
                    <a:pt x="661691" y="0"/>
                    <a:pt x="1477928" y="0"/>
                  </a:cubicBezTo>
                  <a:cubicBezTo>
                    <a:pt x="2294165" y="0"/>
                    <a:pt x="2955856" y="661691"/>
                    <a:pt x="2955856" y="1477928"/>
                  </a:cubicBezTo>
                  <a:cubicBezTo>
                    <a:pt x="2955856" y="2294165"/>
                    <a:pt x="2294165" y="2955856"/>
                    <a:pt x="1477928" y="2955856"/>
                  </a:cubicBezTo>
                  <a:cubicBezTo>
                    <a:pt x="661691" y="2955856"/>
                    <a:pt x="0" y="2294165"/>
                    <a:pt x="0" y="1477928"/>
                  </a:cubicBezTo>
                  <a:close/>
                </a:path>
              </a:pathLst>
            </a:custGeom>
            <a:solidFill>
              <a:srgbClr val="599BD5"/>
            </a:solidFill>
            <a:ln>
              <a:noFill/>
            </a:ln>
          </p:spPr>
          <p:txBody>
            <a:bodyPr spcFirstLastPara="1" wrap="square" lIns="478575" tIns="478575" rIns="478575" bIns="478575" anchor="ctr" anchorCtr="0">
              <a:noAutofit/>
            </a:bodyPr>
            <a:lstStyle/>
            <a:p>
              <a:pPr marL="0" marR="0" lvl="0" indent="0" algn="ctr" rtl="0">
                <a:lnSpc>
                  <a:spcPct val="90000"/>
                </a:lnSpc>
                <a:spcBef>
                  <a:spcPts val="0"/>
                </a:spcBef>
                <a:spcAft>
                  <a:spcPts val="0"/>
                </a:spcAft>
                <a:buClr>
                  <a:srgbClr val="FFFFFF"/>
                </a:buClr>
                <a:buSzPts val="3000"/>
                <a:buFont typeface="Calibri"/>
                <a:buNone/>
              </a:pPr>
              <a:r>
                <a:rPr lang="en-GB" sz="3000" b="0" i="0" u="none" strike="noStrike" cap="none">
                  <a:solidFill>
                    <a:srgbClr val="FFFFFF"/>
                  </a:solidFill>
                  <a:latin typeface="Calibri"/>
                  <a:ea typeface="Calibri"/>
                  <a:cs typeface="Calibri"/>
                  <a:sym typeface="Calibri"/>
                </a:rPr>
                <a:t>Archiving</a:t>
              </a:r>
              <a:endParaRPr/>
            </a:p>
          </p:txBody>
        </p:sp>
        <p:sp>
          <p:nvSpPr>
            <p:cNvPr id="241" name="Google Shape;241;p14"/>
            <p:cNvSpPr/>
            <p:nvPr/>
          </p:nvSpPr>
          <p:spPr>
            <a:xfrm>
              <a:off x="3711935" y="3468512"/>
              <a:ext cx="1715379" cy="1714847"/>
            </a:xfrm>
            <a:custGeom>
              <a:avLst/>
              <a:gdLst/>
              <a:ahLst/>
              <a:cxnLst/>
              <a:rect l="l" t="t" r="r" b="b"/>
              <a:pathLst>
                <a:path w="1714396" h="1714396" extrusionOk="0">
                  <a:moveTo>
                    <a:pt x="227243" y="655585"/>
                  </a:moveTo>
                  <a:lnTo>
                    <a:pt x="655585" y="655585"/>
                  </a:lnTo>
                  <a:lnTo>
                    <a:pt x="655585" y="227243"/>
                  </a:lnTo>
                  <a:lnTo>
                    <a:pt x="1058811" y="227243"/>
                  </a:lnTo>
                  <a:lnTo>
                    <a:pt x="1058811" y="655585"/>
                  </a:lnTo>
                  <a:lnTo>
                    <a:pt x="1487153" y="655585"/>
                  </a:lnTo>
                  <a:lnTo>
                    <a:pt x="1487153" y="1058811"/>
                  </a:lnTo>
                  <a:lnTo>
                    <a:pt x="1058811" y="1058811"/>
                  </a:lnTo>
                  <a:lnTo>
                    <a:pt x="1058811" y="1487153"/>
                  </a:lnTo>
                  <a:lnTo>
                    <a:pt x="655585" y="1487153"/>
                  </a:lnTo>
                  <a:lnTo>
                    <a:pt x="655585" y="1058811"/>
                  </a:lnTo>
                  <a:lnTo>
                    <a:pt x="227243" y="1058811"/>
                  </a:lnTo>
                  <a:lnTo>
                    <a:pt x="227243" y="655585"/>
                  </a:lnTo>
                  <a:close/>
                </a:path>
              </a:pathLst>
            </a:custGeom>
            <a:solidFill>
              <a:srgbClr val="599BD5"/>
            </a:solidFill>
            <a:ln>
              <a:noFill/>
            </a:ln>
          </p:spPr>
          <p:txBody>
            <a:bodyPr spcFirstLastPara="1" wrap="square" lIns="227225" tIns="655575" rIns="227225" bIns="655575" anchor="ctr" anchorCtr="0">
              <a:noAutofit/>
            </a:bodyPr>
            <a:lstStyle/>
            <a:p>
              <a:pPr marL="0" marR="0" lvl="0" indent="0" algn="ctr" rtl="0">
                <a:lnSpc>
                  <a:spcPct val="90000"/>
                </a:lnSpc>
                <a:spcBef>
                  <a:spcPts val="0"/>
                </a:spcBef>
                <a:spcAft>
                  <a:spcPts val="0"/>
                </a:spcAft>
                <a:buClr>
                  <a:srgbClr val="000000"/>
                </a:buClr>
                <a:buSzPts val="2300"/>
                <a:buFont typeface="Helvetica Neue"/>
                <a:buNone/>
              </a:pPr>
              <a:endParaRPr sz="2300" b="0" i="0" u="none" strike="noStrike" cap="none">
                <a:solidFill>
                  <a:srgbClr val="FFFFFF"/>
                </a:solidFill>
                <a:latin typeface="Calibri"/>
                <a:ea typeface="Calibri"/>
                <a:cs typeface="Calibri"/>
                <a:sym typeface="Calibri"/>
              </a:endParaRPr>
            </a:p>
          </p:txBody>
        </p:sp>
        <p:sp>
          <p:nvSpPr>
            <p:cNvPr id="242" name="Google Shape;242;p14"/>
            <p:cNvSpPr/>
            <p:nvPr/>
          </p:nvSpPr>
          <p:spPr>
            <a:xfrm>
              <a:off x="5666079" y="2848009"/>
              <a:ext cx="2956615" cy="2955855"/>
            </a:xfrm>
            <a:custGeom>
              <a:avLst/>
              <a:gdLst/>
              <a:ahLst/>
              <a:cxnLst/>
              <a:rect l="l" t="t" r="r" b="b"/>
              <a:pathLst>
                <a:path w="2955855" h="2955855" extrusionOk="0">
                  <a:moveTo>
                    <a:pt x="0" y="1477928"/>
                  </a:moveTo>
                  <a:cubicBezTo>
                    <a:pt x="0" y="661691"/>
                    <a:pt x="661691" y="0"/>
                    <a:pt x="1477928" y="0"/>
                  </a:cubicBezTo>
                  <a:cubicBezTo>
                    <a:pt x="2294165" y="0"/>
                    <a:pt x="2955856" y="661691"/>
                    <a:pt x="2955856" y="1477928"/>
                  </a:cubicBezTo>
                  <a:cubicBezTo>
                    <a:pt x="2955856" y="2294165"/>
                    <a:pt x="2294165" y="2955856"/>
                    <a:pt x="1477928" y="2955856"/>
                  </a:cubicBezTo>
                  <a:cubicBezTo>
                    <a:pt x="661691" y="2955856"/>
                    <a:pt x="0" y="2294165"/>
                    <a:pt x="0" y="1477928"/>
                  </a:cubicBezTo>
                  <a:close/>
                </a:path>
              </a:pathLst>
            </a:custGeom>
            <a:solidFill>
              <a:srgbClr val="BB788C"/>
            </a:solidFill>
            <a:ln>
              <a:noFill/>
            </a:ln>
          </p:spPr>
          <p:txBody>
            <a:bodyPr spcFirstLastPara="1" wrap="square" lIns="477325" tIns="477325" rIns="477325" bIns="477325" anchor="ctr" anchorCtr="0">
              <a:noAutofit/>
            </a:bodyPr>
            <a:lstStyle/>
            <a:p>
              <a:pPr marL="0" marR="0" lvl="0" indent="0" algn="ctr" rtl="0">
                <a:lnSpc>
                  <a:spcPct val="90000"/>
                </a:lnSpc>
                <a:spcBef>
                  <a:spcPts val="0"/>
                </a:spcBef>
                <a:spcAft>
                  <a:spcPts val="0"/>
                </a:spcAft>
                <a:buClr>
                  <a:srgbClr val="FFFFFF"/>
                </a:buClr>
                <a:buSzPts val="2900"/>
                <a:buFont typeface="Calibri"/>
                <a:buNone/>
              </a:pPr>
              <a:r>
                <a:rPr lang="en-GB" sz="2900" b="0" i="0" u="none" strike="noStrike" cap="none">
                  <a:solidFill>
                    <a:srgbClr val="FFFFFF"/>
                  </a:solidFill>
                  <a:latin typeface="Calibri"/>
                  <a:ea typeface="Calibri"/>
                  <a:cs typeface="Calibri"/>
                  <a:sym typeface="Calibri"/>
                </a:rPr>
                <a:t>Discovery and reuse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body" idx="1"/>
          </p:nvPr>
        </p:nvSpPr>
        <p:spPr>
          <a:xfrm>
            <a:off x="908781" y="2622550"/>
            <a:ext cx="12888079" cy="499890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44"/>
              <a:buFont typeface="Tahoma"/>
              <a:buNone/>
            </a:pPr>
            <a:r>
              <a:rPr lang="en-GB">
                <a:solidFill>
                  <a:schemeClr val="dk1"/>
                </a:solidFill>
              </a:rPr>
              <a:t>Open access (OA) can be defined as </a:t>
            </a:r>
            <a:r>
              <a:rPr lang="en-GB" b="1" u="sng">
                <a:solidFill>
                  <a:schemeClr val="dk1"/>
                </a:solidFill>
              </a:rPr>
              <a:t>the practice of providing on-line access to scientific information that is free of charge to the user and that is re-usable</a:t>
            </a:r>
            <a:r>
              <a:rPr lang="en-GB">
                <a:solidFill>
                  <a:schemeClr val="dk1"/>
                </a:solidFill>
              </a:rPr>
              <a:t>.</a:t>
            </a:r>
            <a:endParaRPr>
              <a:solidFill>
                <a:schemeClr val="dk1"/>
              </a:solidFill>
            </a:endParaRPr>
          </a:p>
          <a:p>
            <a:pPr marL="0" lvl="0" indent="0" algn="l" rtl="0">
              <a:lnSpc>
                <a:spcPct val="100000"/>
              </a:lnSpc>
              <a:spcBef>
                <a:spcPts val="600"/>
              </a:spcBef>
              <a:spcAft>
                <a:spcPts val="0"/>
              </a:spcAft>
              <a:buClr>
                <a:srgbClr val="6A6C76"/>
              </a:buClr>
              <a:buSzPts val="2044"/>
              <a:buFont typeface="Tahoma"/>
              <a:buNone/>
            </a:pPr>
            <a:endParaRPr>
              <a:solidFill>
                <a:schemeClr val="dk1"/>
              </a:solidFill>
            </a:endParaRPr>
          </a:p>
          <a:p>
            <a:pPr marL="0" lvl="0" indent="0" algn="l" rtl="0">
              <a:lnSpc>
                <a:spcPct val="100000"/>
              </a:lnSpc>
              <a:spcBef>
                <a:spcPts val="600"/>
              </a:spcBef>
              <a:spcAft>
                <a:spcPts val="0"/>
              </a:spcAft>
              <a:buClr>
                <a:schemeClr val="dk1"/>
              </a:buClr>
              <a:buSzPts val="2044"/>
              <a:buFont typeface="Tahoma"/>
              <a:buNone/>
            </a:pPr>
            <a:r>
              <a:rPr lang="en-GB">
                <a:solidFill>
                  <a:schemeClr val="dk1"/>
                </a:solidFill>
              </a:rPr>
              <a:t>Open access to 'scientific information' refers to two main categories:</a:t>
            </a:r>
            <a:endParaRPr/>
          </a:p>
          <a:p>
            <a:pPr marL="584200" lvl="0" indent="-584200" algn="l" rtl="0">
              <a:lnSpc>
                <a:spcPct val="100000"/>
              </a:lnSpc>
              <a:spcBef>
                <a:spcPts val="600"/>
              </a:spcBef>
              <a:spcAft>
                <a:spcPts val="0"/>
              </a:spcAft>
              <a:buClr>
                <a:srgbClr val="FF0000"/>
              </a:buClr>
              <a:buSzPts val="2044"/>
              <a:buFont typeface="Tahoma"/>
              <a:buChar char="•"/>
            </a:pPr>
            <a:r>
              <a:rPr lang="en-GB" b="1">
                <a:solidFill>
                  <a:srgbClr val="FF0000"/>
                </a:solidFill>
              </a:rPr>
              <a:t>Peer-reviewed scientific publications </a:t>
            </a:r>
            <a:r>
              <a:rPr lang="en-GB">
                <a:solidFill>
                  <a:schemeClr val="dk1"/>
                </a:solidFill>
              </a:rPr>
              <a:t>(primarily research articles published in academic journals)</a:t>
            </a:r>
            <a:endParaRPr/>
          </a:p>
          <a:p>
            <a:pPr marL="584200" lvl="0" indent="-584200" algn="l" rtl="0">
              <a:lnSpc>
                <a:spcPct val="100000"/>
              </a:lnSpc>
              <a:spcBef>
                <a:spcPts val="600"/>
              </a:spcBef>
              <a:spcAft>
                <a:spcPts val="0"/>
              </a:spcAft>
              <a:buClr>
                <a:srgbClr val="FF0000"/>
              </a:buClr>
              <a:buSzPts val="2044"/>
              <a:buFont typeface="Tahoma"/>
              <a:buChar char="•"/>
            </a:pPr>
            <a:r>
              <a:rPr lang="en-GB" b="1">
                <a:solidFill>
                  <a:srgbClr val="FF0000"/>
                </a:solidFill>
              </a:rPr>
              <a:t>Scientific research data: data underlying publications and/or other data </a:t>
            </a:r>
            <a:r>
              <a:rPr lang="en-GB">
                <a:solidFill>
                  <a:schemeClr val="dk1"/>
                </a:solidFill>
              </a:rPr>
              <a:t>(such as curated but unpublished datasets or raw data)</a:t>
            </a:r>
            <a:endParaRPr/>
          </a:p>
        </p:txBody>
      </p:sp>
      <p:sp>
        <p:nvSpPr>
          <p:cNvPr id="248" name="Google Shape;248;p1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fontScale="90000"/>
          </a:bodyPr>
          <a:lstStyle/>
          <a:p>
            <a:pPr marL="0" lvl="0" indent="0" algn="l" rtl="0">
              <a:lnSpc>
                <a:spcPct val="100000"/>
              </a:lnSpc>
              <a:spcBef>
                <a:spcPts val="0"/>
              </a:spcBef>
              <a:spcAft>
                <a:spcPts val="0"/>
              </a:spcAft>
              <a:buClr>
                <a:schemeClr val="dk1"/>
              </a:buClr>
              <a:buSzPct val="100000"/>
              <a:buFont typeface="Tahoma"/>
              <a:buNone/>
            </a:pPr>
            <a:r>
              <a:rPr lang="en-GB" sz="6400">
                <a:solidFill>
                  <a:schemeClr val="dk1"/>
                </a:solidFill>
                <a:latin typeface="Tahoma"/>
                <a:ea typeface="Tahoma"/>
                <a:cs typeface="Tahoma"/>
                <a:sym typeface="Tahoma"/>
              </a:rPr>
              <a:t>Open Access to research data </a:t>
            </a:r>
            <a:r>
              <a:rPr lang="en-GB" sz="3600">
                <a:solidFill>
                  <a:schemeClr val="dk1"/>
                </a:solidFill>
                <a:latin typeface="Tahoma"/>
                <a:ea typeface="Tahoma"/>
                <a:cs typeface="Tahoma"/>
                <a:sym typeface="Tahoma"/>
              </a:rPr>
              <a:t>(European Commission)</a:t>
            </a:r>
            <a:endParaRPr>
              <a:solidFill>
                <a:schemeClr val="dk1"/>
              </a:solidFill>
              <a:latin typeface="Tahoma"/>
              <a:ea typeface="Tahoma"/>
              <a:cs typeface="Tahoma"/>
              <a:sym typeface="Tahoma"/>
            </a:endParaRPr>
          </a:p>
        </p:txBody>
      </p:sp>
      <p:pic>
        <p:nvPicPr>
          <p:cNvPr id="249" name="Google Shape;249;p15"/>
          <p:cNvPicPr preferRelativeResize="0"/>
          <p:nvPr/>
        </p:nvPicPr>
        <p:blipFill rotWithShape="1">
          <a:blip r:embed="rId3">
            <a:alphaModFix/>
          </a:blip>
          <a:srcRect/>
          <a:stretch/>
        </p:blipFill>
        <p:spPr>
          <a:xfrm>
            <a:off x="3259677" y="8361434"/>
            <a:ext cx="10537182" cy="654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p:nvPr/>
        </p:nvSpPr>
        <p:spPr>
          <a:xfrm>
            <a:off x="10384081" y="8488659"/>
            <a:ext cx="221635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GB" sz="2400" b="1" i="1" u="sng" strike="noStrike" cap="none">
                <a:solidFill>
                  <a:srgbClr val="000000"/>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Source</a:t>
            </a:r>
            <a:r>
              <a:rPr lang="en-GB" sz="2400" b="1" i="1" u="none" strike="noStrike" cap="none">
                <a:solidFill>
                  <a:srgbClr val="000000"/>
                </a:solidFill>
                <a:latin typeface="Helvetica Neue"/>
                <a:ea typeface="Helvetica Neue"/>
                <a:cs typeface="Helvetica Neue"/>
                <a:sym typeface="Helvetica Neue"/>
              </a:rPr>
              <a:t>: EC</a:t>
            </a:r>
            <a:endParaRPr/>
          </a:p>
        </p:txBody>
      </p:sp>
      <p:pic>
        <p:nvPicPr>
          <p:cNvPr id="255" name="Google Shape;255;p16"/>
          <p:cNvPicPr preferRelativeResize="0"/>
          <p:nvPr/>
        </p:nvPicPr>
        <p:blipFill rotWithShape="1">
          <a:blip r:embed="rId4">
            <a:alphaModFix/>
          </a:blip>
          <a:srcRect/>
          <a:stretch/>
        </p:blipFill>
        <p:spPr>
          <a:xfrm>
            <a:off x="374691" y="5556315"/>
            <a:ext cx="10009390" cy="3427386"/>
          </a:xfrm>
          <a:prstGeom prst="rect">
            <a:avLst/>
          </a:prstGeom>
          <a:noFill/>
          <a:ln>
            <a:noFill/>
          </a:ln>
        </p:spPr>
      </p:pic>
      <p:pic>
        <p:nvPicPr>
          <p:cNvPr id="256" name="Google Shape;256;p16"/>
          <p:cNvPicPr preferRelativeResize="0"/>
          <p:nvPr/>
        </p:nvPicPr>
        <p:blipFill rotWithShape="1">
          <a:blip r:embed="rId5">
            <a:alphaModFix/>
          </a:blip>
          <a:srcRect/>
          <a:stretch/>
        </p:blipFill>
        <p:spPr>
          <a:xfrm>
            <a:off x="1168109" y="818912"/>
            <a:ext cx="12754534" cy="4180057"/>
          </a:xfrm>
          <a:prstGeom prst="rect">
            <a:avLst/>
          </a:prstGeom>
          <a:noFill/>
          <a:ln>
            <a:noFill/>
          </a:ln>
        </p:spPr>
      </p:pic>
      <p:pic>
        <p:nvPicPr>
          <p:cNvPr id="257" name="Google Shape;257;p16"/>
          <p:cNvPicPr preferRelativeResize="0"/>
          <p:nvPr/>
        </p:nvPicPr>
        <p:blipFill rotWithShape="1">
          <a:blip r:embed="rId6">
            <a:alphaModFix/>
          </a:blip>
          <a:srcRect/>
          <a:stretch/>
        </p:blipFill>
        <p:spPr>
          <a:xfrm>
            <a:off x="11518753" y="5556315"/>
            <a:ext cx="3403512" cy="2092264"/>
          </a:xfrm>
          <a:prstGeom prst="rect">
            <a:avLst/>
          </a:prstGeom>
          <a:noFill/>
          <a:ln>
            <a:noFill/>
          </a:ln>
        </p:spPr>
      </p:pic>
      <p:pic>
        <p:nvPicPr>
          <p:cNvPr id="258" name="Google Shape;258;p16"/>
          <p:cNvPicPr preferRelativeResize="0"/>
          <p:nvPr/>
        </p:nvPicPr>
        <p:blipFill rotWithShape="1">
          <a:blip r:embed="rId7">
            <a:alphaModFix/>
          </a:blip>
          <a:srcRect/>
          <a:stretch/>
        </p:blipFill>
        <p:spPr>
          <a:xfrm>
            <a:off x="12028554" y="442156"/>
            <a:ext cx="2893711" cy="14112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body" idx="1"/>
          </p:nvPr>
        </p:nvSpPr>
        <p:spPr>
          <a:xfrm>
            <a:off x="2966636" y="2322576"/>
            <a:ext cx="11326039" cy="124828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000"/>
              <a:buFont typeface="Tahoma"/>
              <a:buNone/>
            </a:pPr>
            <a:r>
              <a:rPr lang="en-GB">
                <a:solidFill>
                  <a:srgbClr val="000000"/>
                </a:solidFill>
                <a:latin typeface="Tahoma"/>
                <a:ea typeface="Tahoma"/>
                <a:cs typeface="Tahoma"/>
                <a:sym typeface="Tahoma"/>
              </a:rPr>
              <a:t>I</a:t>
            </a:r>
            <a:r>
              <a:rPr lang="en-GB" sz="3200">
                <a:solidFill>
                  <a:srgbClr val="000000"/>
                </a:solidFill>
                <a:latin typeface="Tahoma"/>
                <a:ea typeface="Tahoma"/>
                <a:cs typeface="Tahoma"/>
                <a:sym typeface="Tahoma"/>
              </a:rPr>
              <a:t>mportance of research infrastructures / data repositories</a:t>
            </a:r>
            <a:endParaRPr/>
          </a:p>
        </p:txBody>
      </p:sp>
      <p:sp>
        <p:nvSpPr>
          <p:cNvPr id="264" name="Google Shape;264;p1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chemeClr val="dk1"/>
              </a:buClr>
              <a:buSzPts val="5800"/>
              <a:buFont typeface="Tahoma"/>
              <a:buNone/>
            </a:pPr>
            <a:r>
              <a:rPr lang="en-GB">
                <a:solidFill>
                  <a:schemeClr val="dk1"/>
                </a:solidFill>
                <a:latin typeface="Tahoma"/>
                <a:ea typeface="Tahoma"/>
                <a:cs typeface="Tahoma"/>
                <a:sym typeface="Tahoma"/>
              </a:rPr>
              <a:t>Open Access to research data</a:t>
            </a:r>
            <a:endParaRPr>
              <a:solidFill>
                <a:schemeClr val="dk1"/>
              </a:solidFill>
              <a:latin typeface="Tahoma"/>
              <a:ea typeface="Tahoma"/>
              <a:cs typeface="Tahoma"/>
              <a:sym typeface="Tahoma"/>
            </a:endParaRPr>
          </a:p>
        </p:txBody>
      </p:sp>
      <p:pic>
        <p:nvPicPr>
          <p:cNvPr id="265" name="Google Shape;265;p17"/>
          <p:cNvPicPr preferRelativeResize="0"/>
          <p:nvPr/>
        </p:nvPicPr>
        <p:blipFill rotWithShape="1">
          <a:blip r:embed="rId3">
            <a:alphaModFix/>
          </a:blip>
          <a:srcRect/>
          <a:stretch/>
        </p:blipFill>
        <p:spPr>
          <a:xfrm>
            <a:off x="2966636" y="3570859"/>
            <a:ext cx="11636935" cy="4457573"/>
          </a:xfrm>
          <a:prstGeom prst="rect">
            <a:avLst/>
          </a:prstGeom>
          <a:noFill/>
          <a:ln>
            <a:noFill/>
          </a:ln>
        </p:spPr>
      </p:pic>
      <p:sp>
        <p:nvSpPr>
          <p:cNvPr id="266" name="Google Shape;266;p17"/>
          <p:cNvSpPr txBox="1"/>
          <p:nvPr/>
        </p:nvSpPr>
        <p:spPr>
          <a:xfrm>
            <a:off x="12596648" y="8214114"/>
            <a:ext cx="199205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GB" sz="2400" b="1" i="1" u="sng" strike="noStrike" cap="none">
                <a:solidFill>
                  <a:srgbClr val="000000"/>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Source</a:t>
            </a:r>
            <a:r>
              <a:rPr lang="en-GB" sz="2400" b="1" i="1" u="none" strike="noStrike" cap="none">
                <a:solidFill>
                  <a:srgbClr val="000000"/>
                </a:solidFill>
                <a:latin typeface="Helvetica Neue"/>
                <a:ea typeface="Helvetica Neue"/>
                <a:cs typeface="Helvetica Neue"/>
                <a:sym typeface="Helvetica Neue"/>
              </a:rPr>
              <a:t>: EC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8" descr="Image result for horizon europe"/>
          <p:cNvPicPr preferRelativeResize="0"/>
          <p:nvPr/>
        </p:nvPicPr>
        <p:blipFill rotWithShape="1">
          <a:blip r:embed="rId3">
            <a:alphaModFix/>
          </a:blip>
          <a:srcRect/>
          <a:stretch/>
        </p:blipFill>
        <p:spPr>
          <a:xfrm>
            <a:off x="2909025" y="2011680"/>
            <a:ext cx="4891410" cy="1544408"/>
          </a:xfrm>
          <a:prstGeom prst="rect">
            <a:avLst/>
          </a:prstGeom>
          <a:noFill/>
          <a:ln>
            <a:noFill/>
          </a:ln>
        </p:spPr>
      </p:pic>
      <p:pic>
        <p:nvPicPr>
          <p:cNvPr id="272" name="Google Shape;272;p18"/>
          <p:cNvPicPr preferRelativeResize="0"/>
          <p:nvPr/>
        </p:nvPicPr>
        <p:blipFill rotWithShape="1">
          <a:blip r:embed="rId4">
            <a:alphaModFix/>
          </a:blip>
          <a:srcRect/>
          <a:stretch/>
        </p:blipFill>
        <p:spPr>
          <a:xfrm>
            <a:off x="4935777" y="3988303"/>
            <a:ext cx="4480072" cy="770213"/>
          </a:xfrm>
          <a:prstGeom prst="rect">
            <a:avLst/>
          </a:prstGeom>
          <a:noFill/>
          <a:ln>
            <a:noFill/>
          </a:ln>
        </p:spPr>
      </p:pic>
      <p:pic>
        <p:nvPicPr>
          <p:cNvPr id="273" name="Google Shape;273;p18"/>
          <p:cNvPicPr preferRelativeResize="0"/>
          <p:nvPr/>
        </p:nvPicPr>
        <p:blipFill rotWithShape="1">
          <a:blip r:embed="rId5">
            <a:alphaModFix/>
          </a:blip>
          <a:srcRect/>
          <a:stretch/>
        </p:blipFill>
        <p:spPr>
          <a:xfrm>
            <a:off x="2701396" y="5951890"/>
            <a:ext cx="12167716" cy="546182"/>
          </a:xfrm>
          <a:prstGeom prst="rect">
            <a:avLst/>
          </a:prstGeom>
          <a:noFill/>
          <a:ln>
            <a:noFill/>
          </a:ln>
        </p:spPr>
      </p:pic>
      <p:pic>
        <p:nvPicPr>
          <p:cNvPr id="274" name="Google Shape;274;p18"/>
          <p:cNvPicPr preferRelativeResize="0"/>
          <p:nvPr/>
        </p:nvPicPr>
        <p:blipFill rotWithShape="1">
          <a:blip r:embed="rId6">
            <a:alphaModFix/>
          </a:blip>
          <a:srcRect/>
          <a:stretch/>
        </p:blipFill>
        <p:spPr>
          <a:xfrm>
            <a:off x="2909025" y="4960738"/>
            <a:ext cx="1084205" cy="823579"/>
          </a:xfrm>
          <a:prstGeom prst="rect">
            <a:avLst/>
          </a:prstGeom>
          <a:noFill/>
          <a:ln>
            <a:noFill/>
          </a:ln>
        </p:spPr>
      </p:pic>
      <p:pic>
        <p:nvPicPr>
          <p:cNvPr id="275" name="Google Shape;275;p18"/>
          <p:cNvPicPr preferRelativeResize="0"/>
          <p:nvPr/>
        </p:nvPicPr>
        <p:blipFill rotWithShape="1">
          <a:blip r:embed="rId7">
            <a:alphaModFix/>
          </a:blip>
          <a:srcRect/>
          <a:stretch/>
        </p:blipFill>
        <p:spPr>
          <a:xfrm>
            <a:off x="7021753" y="3184229"/>
            <a:ext cx="1668796" cy="3337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body" idx="1"/>
          </p:nvPr>
        </p:nvSpPr>
        <p:spPr>
          <a:xfrm>
            <a:off x="621791" y="2267712"/>
            <a:ext cx="14765353" cy="4324353"/>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Founded in 1997</a:t>
            </a:r>
            <a:endParaRPr/>
          </a:p>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Slovenian national data repository for social sciences</a:t>
            </a:r>
            <a:endParaRPr/>
          </a:p>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600 social science surveys with data in a data catalogue + 150 with metadata</a:t>
            </a:r>
            <a:endParaRPr/>
          </a:p>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Cca. 800 users registered in 2017 (90 % education, 10 % scientific/research purpose)</a:t>
            </a:r>
            <a:endParaRPr/>
          </a:p>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168 survey data used for detailed secondary-analysis in 2017</a:t>
            </a:r>
            <a:endParaRPr>
              <a:solidFill>
                <a:schemeClr val="dk1"/>
              </a:solidFill>
            </a:endParaRPr>
          </a:p>
          <a:p>
            <a:pPr marL="342900" lvl="0" indent="-165100" algn="l" rtl="0">
              <a:lnSpc>
                <a:spcPct val="100000"/>
              </a:lnSpc>
              <a:spcBef>
                <a:spcPts val="0"/>
              </a:spcBef>
              <a:spcAft>
                <a:spcPts val="0"/>
              </a:spcAft>
              <a:buClr>
                <a:srgbClr val="6A6C76"/>
              </a:buClr>
              <a:buSzPts val="2800"/>
              <a:buFont typeface="Arial"/>
              <a:buNone/>
            </a:pPr>
            <a:endParaRPr>
              <a:solidFill>
                <a:srgbClr val="262626"/>
              </a:solidFill>
              <a:latin typeface="Open Sans Light"/>
              <a:ea typeface="Open Sans Light"/>
              <a:cs typeface="Open Sans Light"/>
              <a:sym typeface="Open Sans Light"/>
            </a:endParaRPr>
          </a:p>
          <a:p>
            <a:pPr marL="342900" lvl="0" indent="-165100" algn="l" rtl="0">
              <a:lnSpc>
                <a:spcPct val="100000"/>
              </a:lnSpc>
              <a:spcBef>
                <a:spcPts val="0"/>
              </a:spcBef>
              <a:spcAft>
                <a:spcPts val="0"/>
              </a:spcAft>
              <a:buClr>
                <a:srgbClr val="6A6C76"/>
              </a:buClr>
              <a:buSzPts val="2800"/>
              <a:buFont typeface="Arial"/>
              <a:buNone/>
            </a:pPr>
            <a:endParaRPr>
              <a:solidFill>
                <a:srgbClr val="262626"/>
              </a:solidFill>
              <a:latin typeface="Open Sans Light"/>
              <a:ea typeface="Open Sans Light"/>
              <a:cs typeface="Open Sans Light"/>
              <a:sym typeface="Open Sans Light"/>
            </a:endParaRPr>
          </a:p>
          <a:p>
            <a:pPr marL="342900" lvl="0" indent="-190500" algn="l" rtl="0">
              <a:lnSpc>
                <a:spcPct val="100000"/>
              </a:lnSpc>
              <a:spcBef>
                <a:spcPts val="0"/>
              </a:spcBef>
              <a:spcAft>
                <a:spcPts val="0"/>
              </a:spcAft>
              <a:buClr>
                <a:srgbClr val="6A6C76"/>
              </a:buClr>
              <a:buSzPts val="2400"/>
              <a:buFont typeface="Arial"/>
              <a:buNone/>
            </a:pPr>
            <a:endParaRPr sz="2400">
              <a:solidFill>
                <a:srgbClr val="262626"/>
              </a:solidFill>
              <a:latin typeface="Open Sans Light"/>
              <a:ea typeface="Open Sans Light"/>
              <a:cs typeface="Open Sans Light"/>
              <a:sym typeface="Open Sans Light"/>
            </a:endParaRPr>
          </a:p>
          <a:p>
            <a:pPr marL="342900" lvl="0" indent="-190500" algn="l" rtl="0">
              <a:lnSpc>
                <a:spcPct val="100000"/>
              </a:lnSpc>
              <a:spcBef>
                <a:spcPts val="0"/>
              </a:spcBef>
              <a:spcAft>
                <a:spcPts val="0"/>
              </a:spcAft>
              <a:buClr>
                <a:srgbClr val="6A6C76"/>
              </a:buClr>
              <a:buSzPts val="2400"/>
              <a:buFont typeface="Arial"/>
              <a:buNone/>
            </a:pPr>
            <a:endParaRPr sz="2400">
              <a:solidFill>
                <a:srgbClr val="262626"/>
              </a:solidFill>
              <a:latin typeface="Open Sans Light"/>
              <a:ea typeface="Open Sans Light"/>
              <a:cs typeface="Open Sans Light"/>
              <a:sym typeface="Open Sans Light"/>
            </a:endParaRPr>
          </a:p>
          <a:p>
            <a:pPr marL="342900" lvl="0" indent="-190500" algn="l" rtl="0">
              <a:lnSpc>
                <a:spcPct val="100000"/>
              </a:lnSpc>
              <a:spcBef>
                <a:spcPts val="0"/>
              </a:spcBef>
              <a:spcAft>
                <a:spcPts val="0"/>
              </a:spcAft>
              <a:buClr>
                <a:srgbClr val="6A6C76"/>
              </a:buClr>
              <a:buSzPts val="2400"/>
              <a:buFont typeface="Arial"/>
              <a:buNone/>
            </a:pPr>
            <a:endParaRPr sz="2400">
              <a:solidFill>
                <a:srgbClr val="262626"/>
              </a:solidFill>
              <a:latin typeface="Open Sans Light"/>
              <a:ea typeface="Open Sans Light"/>
              <a:cs typeface="Open Sans Light"/>
              <a:sym typeface="Open Sans Light"/>
            </a:endParaRPr>
          </a:p>
          <a:p>
            <a:pPr marL="342900" lvl="0" indent="-190500" algn="l" rtl="0">
              <a:lnSpc>
                <a:spcPct val="100000"/>
              </a:lnSpc>
              <a:spcBef>
                <a:spcPts val="0"/>
              </a:spcBef>
              <a:spcAft>
                <a:spcPts val="0"/>
              </a:spcAft>
              <a:buClr>
                <a:srgbClr val="6A6C76"/>
              </a:buClr>
              <a:buSzPts val="2400"/>
              <a:buFont typeface="Arial"/>
              <a:buNone/>
            </a:pPr>
            <a:endParaRPr sz="2400">
              <a:solidFill>
                <a:srgbClr val="262626"/>
              </a:solidFill>
              <a:latin typeface="Open Sans Light"/>
              <a:ea typeface="Open Sans Light"/>
              <a:cs typeface="Open Sans Light"/>
              <a:sym typeface="Open Sans Light"/>
            </a:endParaRPr>
          </a:p>
          <a:p>
            <a:pPr marL="342900" lvl="0" indent="-190500" algn="l" rtl="0">
              <a:lnSpc>
                <a:spcPct val="100000"/>
              </a:lnSpc>
              <a:spcBef>
                <a:spcPts val="0"/>
              </a:spcBef>
              <a:spcAft>
                <a:spcPts val="0"/>
              </a:spcAft>
              <a:buClr>
                <a:srgbClr val="6A6C76"/>
              </a:buClr>
              <a:buSzPts val="2400"/>
              <a:buFont typeface="Arial"/>
              <a:buNone/>
            </a:pPr>
            <a:endParaRPr sz="2400">
              <a:solidFill>
                <a:srgbClr val="262626"/>
              </a:solidFill>
              <a:latin typeface="Open Sans Light"/>
              <a:ea typeface="Open Sans Light"/>
              <a:cs typeface="Open Sans Light"/>
              <a:sym typeface="Open Sans Light"/>
            </a:endParaRPr>
          </a:p>
          <a:p>
            <a:pPr marL="584200" lvl="0" indent="-454406" algn="l" rtl="0">
              <a:lnSpc>
                <a:spcPct val="100000"/>
              </a:lnSpc>
              <a:spcBef>
                <a:spcPts val="600"/>
              </a:spcBef>
              <a:spcAft>
                <a:spcPts val="0"/>
              </a:spcAft>
              <a:buClr>
                <a:srgbClr val="6A6C76"/>
              </a:buClr>
              <a:buSzPts val="2044"/>
              <a:buFont typeface="Tahoma"/>
              <a:buNone/>
            </a:pPr>
            <a:endParaRPr/>
          </a:p>
        </p:txBody>
      </p:sp>
      <p:sp>
        <p:nvSpPr>
          <p:cNvPr id="281" name="Google Shape;281;p19"/>
          <p:cNvSpPr txBox="1">
            <a:spLocks noGrp="1"/>
          </p:cNvSpPr>
          <p:nvPr>
            <p:ph type="title"/>
          </p:nvPr>
        </p:nvSpPr>
        <p:spPr>
          <a:xfrm>
            <a:off x="621792" y="885495"/>
            <a:ext cx="16312896" cy="99707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4800"/>
              <a:buFont typeface="Tahoma"/>
              <a:buNone/>
            </a:pPr>
            <a:br>
              <a:rPr lang="en-GB" sz="4800">
                <a:latin typeface="Tahoma"/>
                <a:ea typeface="Tahoma"/>
                <a:cs typeface="Tahoma"/>
                <a:sym typeface="Tahoma"/>
              </a:rPr>
            </a:br>
            <a:r>
              <a:rPr lang="en-GB" sz="4800">
                <a:solidFill>
                  <a:schemeClr val="dk1"/>
                </a:solidFill>
                <a:latin typeface="Tahoma"/>
                <a:ea typeface="Tahoma"/>
                <a:cs typeface="Tahoma"/>
                <a:sym typeface="Tahoma"/>
              </a:rPr>
              <a:t>Slovenian Social Science Data Archives (ADP)</a:t>
            </a:r>
            <a:br>
              <a:rPr lang="en-GB" sz="4800">
                <a:latin typeface="Tahoma"/>
                <a:ea typeface="Tahoma"/>
                <a:cs typeface="Tahoma"/>
                <a:sym typeface="Tahoma"/>
              </a:rPr>
            </a:br>
            <a:endParaRPr sz="4800">
              <a:latin typeface="Tahoma"/>
              <a:ea typeface="Tahoma"/>
              <a:cs typeface="Tahoma"/>
              <a:sym typeface="Tahoma"/>
            </a:endParaRPr>
          </a:p>
        </p:txBody>
      </p:sp>
      <p:pic>
        <p:nvPicPr>
          <p:cNvPr id="282" name="Google Shape;282;p19"/>
          <p:cNvPicPr preferRelativeResize="0"/>
          <p:nvPr/>
        </p:nvPicPr>
        <p:blipFill rotWithShape="1">
          <a:blip r:embed="rId3">
            <a:alphaModFix/>
          </a:blip>
          <a:srcRect/>
          <a:stretch/>
        </p:blipFill>
        <p:spPr>
          <a:xfrm>
            <a:off x="2110171" y="4706599"/>
            <a:ext cx="5333045" cy="4161506"/>
          </a:xfrm>
          <a:prstGeom prst="rect">
            <a:avLst/>
          </a:prstGeom>
          <a:noFill/>
          <a:ln>
            <a:noFill/>
          </a:ln>
        </p:spPr>
      </p:pic>
      <p:sp>
        <p:nvSpPr>
          <p:cNvPr id="283" name="Google Shape;283;p19"/>
          <p:cNvSpPr/>
          <p:nvPr/>
        </p:nvSpPr>
        <p:spPr>
          <a:xfrm>
            <a:off x="8292663" y="5332441"/>
            <a:ext cx="8582862" cy="3535664"/>
          </a:xfrm>
          <a:prstGeom prst="rect">
            <a:avLst/>
          </a:prstGeom>
          <a:noFill/>
          <a:ln>
            <a:noFill/>
          </a:ln>
        </p:spPr>
        <p:txBody>
          <a:bodyPr spcFirstLastPara="1" wrap="square" lIns="91425" tIns="45700" rIns="91425" bIns="45700" anchor="t" anchorCtr="0">
            <a:noAutofit/>
          </a:bodyPr>
          <a:lstStyle/>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Oldest data sets in the archive (public opinion polls) are from 1966</a:t>
            </a:r>
            <a:endParaRPr/>
          </a:p>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Wide range of topics covered </a:t>
            </a:r>
            <a:endParaRPr/>
          </a:p>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In most cases data relates only to Slovenia / few international</a:t>
            </a:r>
            <a:endParaRPr/>
          </a:p>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Metadata in SI and EN, datafiles mostly in SI</a:t>
            </a:r>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a:solidFill>
                <a:srgbClr val="000000"/>
              </a:solidFill>
              <a:latin typeface="Helvetica Neue"/>
              <a:ea typeface="Helvetica Neue"/>
              <a:cs typeface="Helvetica Neue"/>
              <a:sym typeface="Helvetica Neue"/>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body" idx="1"/>
          </p:nvPr>
        </p:nvSpPr>
        <p:spPr>
          <a:xfrm>
            <a:off x="676656" y="2813345"/>
            <a:ext cx="13337700" cy="4998906"/>
          </a:xfrm>
          <a:prstGeom prst="rect">
            <a:avLst/>
          </a:prstGeom>
          <a:noFill/>
          <a:ln>
            <a:noFill/>
          </a:ln>
        </p:spPr>
        <p:txBody>
          <a:bodyPr spcFirstLastPara="1" wrap="square" lIns="91425" tIns="45700" rIns="91425" bIns="45700" anchor="t" anchorCtr="0">
            <a:normAutofit/>
          </a:bodyPr>
          <a:lstStyle/>
          <a:p>
            <a:pPr marL="584200" lvl="0" indent="-435864" algn="l" rtl="0">
              <a:lnSpc>
                <a:spcPct val="100000"/>
              </a:lnSpc>
              <a:spcBef>
                <a:spcPts val="0"/>
              </a:spcBef>
              <a:spcAft>
                <a:spcPts val="0"/>
              </a:spcAft>
              <a:buClr>
                <a:srgbClr val="6A6C76"/>
              </a:buClr>
              <a:buSzPts val="2336"/>
              <a:buFont typeface="Tahoma"/>
              <a:buNone/>
            </a:pPr>
            <a:endParaRPr sz="3200" dirty="0">
              <a:latin typeface="Tahoma"/>
              <a:ea typeface="Tahoma"/>
              <a:cs typeface="Tahoma"/>
              <a:sym typeface="Tahoma"/>
            </a:endParaRPr>
          </a:p>
          <a:p>
            <a:pPr marL="584200" lvl="0" indent="-584200" algn="l" rtl="0">
              <a:lnSpc>
                <a:spcPct val="100000"/>
              </a:lnSpc>
              <a:spcBef>
                <a:spcPts val="600"/>
              </a:spcBef>
              <a:spcAft>
                <a:spcPts val="0"/>
              </a:spcAft>
              <a:buClr>
                <a:schemeClr val="dk1"/>
              </a:buClr>
              <a:buSzPts val="2336"/>
              <a:buFont typeface="Tahoma"/>
              <a:buChar char="•"/>
            </a:pPr>
            <a:r>
              <a:rPr lang="en-GB" sz="3200" dirty="0">
                <a:solidFill>
                  <a:schemeClr val="dk1"/>
                </a:solidFill>
                <a:latin typeface="Tahoma"/>
                <a:ea typeface="Tahoma"/>
                <a:cs typeface="Tahoma"/>
                <a:sym typeface="Tahoma"/>
              </a:rPr>
              <a:t>Data types and sources</a:t>
            </a:r>
            <a:endParaRPr sz="3200" dirty="0">
              <a:solidFill>
                <a:schemeClr val="dk1"/>
              </a:solidFill>
              <a:latin typeface="Tahoma"/>
              <a:ea typeface="Tahoma"/>
              <a:cs typeface="Tahoma"/>
              <a:sym typeface="Tahoma"/>
            </a:endParaRPr>
          </a:p>
          <a:p>
            <a:pPr marL="584200" lvl="0" indent="-584200" algn="l" rtl="0">
              <a:lnSpc>
                <a:spcPct val="100000"/>
              </a:lnSpc>
              <a:spcBef>
                <a:spcPts val="600"/>
              </a:spcBef>
              <a:spcAft>
                <a:spcPts val="0"/>
              </a:spcAft>
              <a:buClr>
                <a:schemeClr val="dk1"/>
              </a:buClr>
              <a:buSzPts val="2336"/>
              <a:buFont typeface="Tahoma"/>
              <a:buChar char="•"/>
            </a:pPr>
            <a:r>
              <a:rPr lang="en-GB" sz="3200" dirty="0">
                <a:solidFill>
                  <a:schemeClr val="dk1"/>
                </a:solidFill>
                <a:latin typeface="Tahoma"/>
                <a:ea typeface="Tahoma"/>
                <a:cs typeface="Tahoma"/>
                <a:sym typeface="Tahoma"/>
              </a:rPr>
              <a:t>Identify what you need </a:t>
            </a:r>
            <a:endParaRPr dirty="0"/>
          </a:p>
          <a:p>
            <a:pPr marL="584200" lvl="0" indent="-584200" algn="l" rtl="0">
              <a:lnSpc>
                <a:spcPct val="100000"/>
              </a:lnSpc>
              <a:spcBef>
                <a:spcPts val="600"/>
              </a:spcBef>
              <a:spcAft>
                <a:spcPts val="0"/>
              </a:spcAft>
              <a:buClr>
                <a:schemeClr val="dk1"/>
              </a:buClr>
              <a:buSzPts val="2336"/>
              <a:buFont typeface="Tahoma"/>
              <a:buChar char="•"/>
            </a:pPr>
            <a:r>
              <a:rPr lang="en-GB" sz="3200" dirty="0">
                <a:solidFill>
                  <a:schemeClr val="dk1"/>
                </a:solidFill>
                <a:latin typeface="Tahoma"/>
                <a:ea typeface="Tahoma"/>
                <a:cs typeface="Tahoma"/>
                <a:sym typeface="Tahoma"/>
              </a:rPr>
              <a:t>Searching data archives </a:t>
            </a:r>
            <a:endParaRPr sz="3200" dirty="0">
              <a:solidFill>
                <a:schemeClr val="dk1"/>
              </a:solidFill>
              <a:latin typeface="Tahoma"/>
              <a:ea typeface="Tahoma"/>
              <a:cs typeface="Tahoma"/>
              <a:sym typeface="Tahoma"/>
            </a:endParaRPr>
          </a:p>
          <a:p>
            <a:pPr marL="584200" lvl="0" indent="-584200" algn="l" rtl="0">
              <a:lnSpc>
                <a:spcPct val="100000"/>
              </a:lnSpc>
              <a:spcBef>
                <a:spcPts val="600"/>
              </a:spcBef>
              <a:spcAft>
                <a:spcPts val="0"/>
              </a:spcAft>
              <a:buClr>
                <a:schemeClr val="dk1"/>
              </a:buClr>
              <a:buSzPts val="2336"/>
              <a:buFont typeface="Tahoma"/>
              <a:buChar char="•"/>
            </a:pPr>
            <a:r>
              <a:rPr lang="en-GB" sz="3200" dirty="0">
                <a:solidFill>
                  <a:schemeClr val="dk1"/>
                </a:solidFill>
                <a:latin typeface="Tahoma"/>
                <a:ea typeface="Tahoma"/>
                <a:cs typeface="Tahoma"/>
                <a:sym typeface="Tahoma"/>
              </a:rPr>
              <a:t>Evaluating data: quality and usefulness</a:t>
            </a:r>
            <a:endParaRPr dirty="0"/>
          </a:p>
          <a:p>
            <a:pPr marL="584200" lvl="0" indent="-584200" algn="l" rtl="0">
              <a:lnSpc>
                <a:spcPct val="100000"/>
              </a:lnSpc>
              <a:spcBef>
                <a:spcPts val="600"/>
              </a:spcBef>
              <a:spcAft>
                <a:spcPts val="0"/>
              </a:spcAft>
              <a:buClr>
                <a:schemeClr val="dk1"/>
              </a:buClr>
              <a:buSzPts val="2336"/>
              <a:buFont typeface="Tahoma"/>
              <a:buChar char="•"/>
            </a:pPr>
            <a:r>
              <a:rPr lang="en-GB" sz="3200" dirty="0">
                <a:solidFill>
                  <a:schemeClr val="dk1"/>
                </a:solidFill>
                <a:latin typeface="Tahoma"/>
                <a:ea typeface="Tahoma"/>
                <a:cs typeface="Tahoma"/>
                <a:sym typeface="Tahoma"/>
              </a:rPr>
              <a:t>Accessing data</a:t>
            </a:r>
            <a:endParaRPr sz="3200" dirty="0">
              <a:solidFill>
                <a:schemeClr val="dk1"/>
              </a:solidFill>
              <a:latin typeface="Tahoma"/>
              <a:ea typeface="Tahoma"/>
              <a:cs typeface="Tahoma"/>
              <a:sym typeface="Tahoma"/>
            </a:endParaRPr>
          </a:p>
        </p:txBody>
      </p:sp>
      <p:sp>
        <p:nvSpPr>
          <p:cNvPr id="108" name="Google Shape;108;p2"/>
          <p:cNvSpPr txBox="1">
            <a:spLocks noGrp="1"/>
          </p:cNvSpPr>
          <p:nvPr>
            <p:ph type="title"/>
          </p:nvPr>
        </p:nvSpPr>
        <p:spPr>
          <a:xfrm>
            <a:off x="908781" y="885495"/>
            <a:ext cx="14716508" cy="997079"/>
          </a:xfrm>
          <a:prstGeom prst="rect">
            <a:avLst/>
          </a:prstGeom>
          <a:noFill/>
          <a:ln>
            <a:noFill/>
          </a:ln>
        </p:spPr>
        <p:txBody>
          <a:bodyPr spcFirstLastPara="1" wrap="square" lIns="109225" tIns="54600" rIns="109225" bIns="54600" anchor="t" anchorCtr="0">
            <a:normAutofit/>
          </a:bodyPr>
          <a:lstStyle/>
          <a:p>
            <a:pPr marL="0" lvl="0" indent="0" algn="l" rtl="0">
              <a:lnSpc>
                <a:spcPct val="100000"/>
              </a:lnSpc>
              <a:spcBef>
                <a:spcPts val="0"/>
              </a:spcBef>
              <a:spcAft>
                <a:spcPts val="0"/>
              </a:spcAft>
              <a:buClr>
                <a:schemeClr val="dk1"/>
              </a:buClr>
              <a:buSzPts val="5800"/>
              <a:buFont typeface="Tahoma"/>
              <a:buNone/>
            </a:pPr>
            <a:r>
              <a:rPr lang="en-GB">
                <a:solidFill>
                  <a:schemeClr val="dk1"/>
                </a:solidFill>
              </a:rPr>
              <a:t>Overview</a:t>
            </a:r>
            <a:endParaRPr/>
          </a:p>
        </p:txBody>
      </p:sp>
      <p:pic>
        <p:nvPicPr>
          <p:cNvPr id="109" name="Google Shape;109;p2"/>
          <p:cNvPicPr preferRelativeResize="0"/>
          <p:nvPr/>
        </p:nvPicPr>
        <p:blipFill rotWithShape="1">
          <a:blip r:embed="rId3">
            <a:alphaModFix/>
          </a:blip>
          <a:srcRect/>
          <a:stretch/>
        </p:blipFill>
        <p:spPr>
          <a:xfrm>
            <a:off x="9616993" y="2883490"/>
            <a:ext cx="5176519" cy="46036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title"/>
          </p:nvPr>
        </p:nvSpPr>
        <p:spPr>
          <a:xfrm>
            <a:off x="877825" y="885495"/>
            <a:ext cx="13008516" cy="99707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SzPts val="5800"/>
              <a:buNone/>
            </a:pPr>
            <a:r>
              <a:rPr lang="en-GB">
                <a:solidFill>
                  <a:schemeClr val="dk1"/>
                </a:solidFill>
              </a:rPr>
              <a:t>UK Data Service</a:t>
            </a:r>
            <a:endParaRPr>
              <a:solidFill>
                <a:schemeClr val="dk1"/>
              </a:solidFill>
            </a:endParaRPr>
          </a:p>
        </p:txBody>
      </p:sp>
      <p:sp>
        <p:nvSpPr>
          <p:cNvPr id="289" name="Google Shape;289;p20"/>
          <p:cNvSpPr txBox="1"/>
          <p:nvPr/>
        </p:nvSpPr>
        <p:spPr>
          <a:xfrm>
            <a:off x="877825" y="1882574"/>
            <a:ext cx="12904056" cy="1839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66571"/>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3200"/>
              <a:buFont typeface="Arial"/>
              <a:buNone/>
            </a:pPr>
            <a:r>
              <a:rPr lang="en-GB" sz="3200" b="0" i="0" u="none" strike="noStrike" cap="none">
                <a:solidFill>
                  <a:schemeClr val="dk1"/>
                </a:solidFill>
                <a:latin typeface="Open Sans"/>
                <a:ea typeface="Open Sans"/>
                <a:cs typeface="Open Sans"/>
                <a:sym typeface="Open Sans"/>
              </a:rPr>
              <a:t>Access to the UK’s largest collection of social, economic and population data</a:t>
            </a:r>
            <a:endParaRPr/>
          </a:p>
          <a:p>
            <a:pPr marL="0" marR="0" lvl="0" indent="0" algn="l" rtl="0">
              <a:lnSpc>
                <a:spcPct val="90000"/>
              </a:lnSpc>
              <a:spcBef>
                <a:spcPts val="1000"/>
              </a:spcBef>
              <a:spcAft>
                <a:spcPts val="0"/>
              </a:spcAft>
              <a:buClr>
                <a:schemeClr val="dk1"/>
              </a:buClr>
              <a:buSzPts val="3200"/>
              <a:buFont typeface="Arial"/>
              <a:buNone/>
            </a:pPr>
            <a:r>
              <a:rPr lang="en-GB" sz="3200" b="0" i="0" u="none" strike="noStrike" cap="none">
                <a:solidFill>
                  <a:schemeClr val="dk1"/>
                </a:solidFill>
                <a:latin typeface="Open Sans"/>
                <a:ea typeface="Open Sans"/>
                <a:cs typeface="Open Sans"/>
                <a:sym typeface="Open Sans"/>
              </a:rPr>
              <a:t>Support for users with training and guidance.</a:t>
            </a:r>
            <a:endParaRPr/>
          </a:p>
          <a:p>
            <a:pPr marL="0" marR="0" lvl="0" indent="0" algn="l" rtl="0">
              <a:lnSpc>
                <a:spcPct val="90000"/>
              </a:lnSpc>
              <a:spcBef>
                <a:spcPts val="1000"/>
              </a:spcBef>
              <a:spcAft>
                <a:spcPts val="0"/>
              </a:spcAft>
              <a:buClr>
                <a:srgbClr val="666571"/>
              </a:buClr>
              <a:buSzPts val="2400"/>
              <a:buFont typeface="Arial"/>
              <a:buNone/>
            </a:pPr>
            <a:endParaRPr sz="2400" b="0" i="0" u="none" strike="noStrike" cap="none">
              <a:solidFill>
                <a:srgbClr val="000000"/>
              </a:solidFill>
              <a:latin typeface="Open Sans Light"/>
              <a:ea typeface="Open Sans Light"/>
              <a:cs typeface="Open Sans Light"/>
              <a:sym typeface="Open Sans Light"/>
            </a:endParaRPr>
          </a:p>
          <a:p>
            <a:pPr marL="0" marR="0" lvl="0" indent="0" algn="l" rtl="0">
              <a:lnSpc>
                <a:spcPct val="90000"/>
              </a:lnSpc>
              <a:spcBef>
                <a:spcPts val="1000"/>
              </a:spcBef>
              <a:spcAft>
                <a:spcPts val="0"/>
              </a:spcAft>
              <a:buClr>
                <a:srgbClr val="666571"/>
              </a:buClr>
              <a:buSzPts val="2400"/>
              <a:buFont typeface="Arial"/>
              <a:buNone/>
            </a:pPr>
            <a:endParaRPr sz="2400" b="0" i="0" u="none" strike="noStrike" cap="none">
              <a:solidFill>
                <a:srgbClr val="000000"/>
              </a:solidFill>
              <a:latin typeface="Open Sans Light"/>
              <a:ea typeface="Open Sans Light"/>
              <a:cs typeface="Open Sans Light"/>
              <a:sym typeface="Open Sans Light"/>
            </a:endParaRPr>
          </a:p>
          <a:p>
            <a:pPr marL="0" marR="0" lvl="0" indent="0" algn="l" rtl="0">
              <a:lnSpc>
                <a:spcPct val="90000"/>
              </a:lnSpc>
              <a:spcBef>
                <a:spcPts val="1000"/>
              </a:spcBef>
              <a:spcAft>
                <a:spcPts val="0"/>
              </a:spcAft>
              <a:buClr>
                <a:srgbClr val="666571"/>
              </a:buClr>
              <a:buSzPts val="2400"/>
              <a:buFont typeface="Arial"/>
              <a:buNone/>
            </a:pPr>
            <a:endParaRPr sz="2400" b="0" i="0" u="none" strike="noStrike" cap="none">
              <a:solidFill>
                <a:srgbClr val="000000"/>
              </a:solidFill>
              <a:latin typeface="Open Sans Light"/>
              <a:ea typeface="Open Sans Light"/>
              <a:cs typeface="Open Sans Light"/>
              <a:sym typeface="Open Sans Light"/>
            </a:endParaRPr>
          </a:p>
        </p:txBody>
      </p:sp>
      <p:sp>
        <p:nvSpPr>
          <p:cNvPr id="290" name="Google Shape;290;p20"/>
          <p:cNvSpPr/>
          <p:nvPr/>
        </p:nvSpPr>
        <p:spPr>
          <a:xfrm>
            <a:off x="8894972" y="4411580"/>
            <a:ext cx="7216756" cy="4154905"/>
          </a:xfrm>
          <a:prstGeom prst="rect">
            <a:avLst/>
          </a:prstGeom>
          <a:noFill/>
          <a:ln>
            <a:noFill/>
          </a:ln>
        </p:spPr>
        <p:txBody>
          <a:bodyPr spcFirstLastPara="1" wrap="square" lIns="91425" tIns="45700" rIns="91425" bIns="45700" anchor="t" anchorCtr="0">
            <a:noAutofit/>
          </a:bodyPr>
          <a:lstStyle/>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major UK and cross-national surveys</a:t>
            </a:r>
            <a:endParaRPr/>
          </a:p>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longitudinal studies (household panel and cohort studies)</a:t>
            </a:r>
            <a:endParaRPr/>
          </a:p>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UK Census 1971-2011</a:t>
            </a:r>
            <a:endParaRPr/>
          </a:p>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qualitative data collections</a:t>
            </a:r>
            <a:endParaRPr/>
          </a:p>
          <a:p>
            <a:pPr marL="584200" marR="0" lvl="0" indent="-584200" algn="l" rtl="0">
              <a:lnSpc>
                <a:spcPct val="100000"/>
              </a:lnSpc>
              <a:spcBef>
                <a:spcPts val="0"/>
              </a:spcBef>
              <a:spcAft>
                <a:spcPts val="0"/>
              </a:spcAft>
              <a:buClr>
                <a:schemeClr val="dk1"/>
              </a:buClr>
              <a:buSzPts val="2044"/>
              <a:buFont typeface="Open Sans"/>
              <a:buChar char="•"/>
            </a:pPr>
            <a:r>
              <a:rPr lang="en-GB" sz="2800" b="1" i="0" u="none" strike="noStrike" cap="none">
                <a:solidFill>
                  <a:schemeClr val="dk1"/>
                </a:solidFill>
                <a:latin typeface="Open Sans"/>
                <a:ea typeface="Open Sans"/>
                <a:cs typeface="Open Sans"/>
                <a:sym typeface="Open Sans"/>
              </a:rPr>
              <a:t>research data in a researcher repository (Reshare</a:t>
            </a:r>
            <a:r>
              <a:rPr lang="en-GB" sz="2800" b="1" i="0" u="none" strike="noStrike" cap="none">
                <a:solidFill>
                  <a:schemeClr val="dk1"/>
                </a:solidFill>
                <a:latin typeface="Open Sans Light"/>
                <a:ea typeface="Open Sans Light"/>
                <a:cs typeface="Open Sans Light"/>
                <a:sym typeface="Open Sans Light"/>
              </a:rPr>
              <a:t>)</a:t>
            </a:r>
            <a:endParaRPr/>
          </a:p>
        </p:txBody>
      </p:sp>
      <p:pic>
        <p:nvPicPr>
          <p:cNvPr id="291" name="Google Shape;291;p20"/>
          <p:cNvPicPr preferRelativeResize="0"/>
          <p:nvPr/>
        </p:nvPicPr>
        <p:blipFill rotWithShape="1">
          <a:blip r:embed="rId3">
            <a:alphaModFix/>
          </a:blip>
          <a:srcRect/>
          <a:stretch/>
        </p:blipFill>
        <p:spPr>
          <a:xfrm>
            <a:off x="1228534" y="3988837"/>
            <a:ext cx="6653593" cy="4435983"/>
          </a:xfrm>
          <a:prstGeom prst="rect">
            <a:avLst/>
          </a:prstGeom>
          <a:noFill/>
          <a:ln>
            <a:noFill/>
          </a:ln>
        </p:spPr>
      </p:pic>
      <p:sp>
        <p:nvSpPr>
          <p:cNvPr id="292" name="Google Shape;292;p20"/>
          <p:cNvSpPr/>
          <p:nvPr/>
        </p:nvSpPr>
        <p:spPr>
          <a:xfrm>
            <a:off x="5986115" y="8675803"/>
            <a:ext cx="249619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GB" sz="2400" b="1" i="0" u="sng" strike="noStrike" cap="none">
                <a:solidFill>
                  <a:srgbClr val="000000"/>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UK data service</a:t>
            </a: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chemeClr val="dk1"/>
              </a:buClr>
              <a:buSzPts val="5800"/>
              <a:buFont typeface="Tahoma"/>
              <a:buNone/>
            </a:pPr>
            <a:r>
              <a:rPr lang="en-GB">
                <a:solidFill>
                  <a:schemeClr val="dk1"/>
                </a:solidFill>
              </a:rPr>
              <a:t>Cross-national studies </a:t>
            </a:r>
            <a:endParaRPr>
              <a:solidFill>
                <a:schemeClr val="dk1"/>
              </a:solidFill>
            </a:endParaRPr>
          </a:p>
        </p:txBody>
      </p:sp>
      <p:sp>
        <p:nvSpPr>
          <p:cNvPr id="298" name="Google Shape;298;p21"/>
          <p:cNvSpPr txBox="1"/>
          <p:nvPr/>
        </p:nvSpPr>
        <p:spPr>
          <a:xfrm>
            <a:off x="2691606" y="1929320"/>
            <a:ext cx="12403822" cy="97945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l" rtl="0">
              <a:lnSpc>
                <a:spcPct val="100000"/>
              </a:lnSpc>
              <a:spcBef>
                <a:spcPts val="0"/>
              </a:spcBef>
              <a:spcAft>
                <a:spcPts val="0"/>
              </a:spcAft>
              <a:buClr>
                <a:schemeClr val="dk1"/>
              </a:buClr>
              <a:buSzPct val="73000"/>
              <a:buFont typeface="Open Sans"/>
              <a:buNone/>
            </a:pPr>
            <a:r>
              <a:rPr lang="en-GB" sz="3200" b="0" i="0" u="none" strike="noStrike" cap="none">
                <a:solidFill>
                  <a:schemeClr val="dk1"/>
                </a:solidFill>
                <a:latin typeface="Open Sans"/>
                <a:ea typeface="Open Sans"/>
                <a:cs typeface="Open Sans"/>
                <a:sym typeface="Open Sans"/>
              </a:rPr>
              <a:t>International survey research programmes include many European countries</a:t>
            </a:r>
            <a:endParaRPr/>
          </a:p>
        </p:txBody>
      </p:sp>
      <p:grpSp>
        <p:nvGrpSpPr>
          <p:cNvPr id="299" name="Google Shape;299;p21"/>
          <p:cNvGrpSpPr/>
          <p:nvPr/>
        </p:nvGrpSpPr>
        <p:grpSpPr>
          <a:xfrm>
            <a:off x="-4202868" y="1645992"/>
            <a:ext cx="17656858" cy="8393287"/>
            <a:chOff x="-7052164" y="-1078158"/>
            <a:chExt cx="17656858" cy="8393287"/>
          </a:xfrm>
        </p:grpSpPr>
        <p:sp>
          <p:nvSpPr>
            <p:cNvPr id="300" name="Google Shape;300;p21"/>
            <p:cNvSpPr/>
            <p:nvPr/>
          </p:nvSpPr>
          <p:spPr>
            <a:xfrm>
              <a:off x="-7052164" y="-1078158"/>
              <a:ext cx="8393287" cy="8393287"/>
            </a:xfrm>
            <a:prstGeom prst="blockArc">
              <a:avLst>
                <a:gd name="adj1" fmla="val 18900000"/>
                <a:gd name="adj2" fmla="val 2700000"/>
                <a:gd name="adj3" fmla="val 257"/>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1"/>
            <p:cNvSpPr/>
            <p:nvPr/>
          </p:nvSpPr>
          <p:spPr>
            <a:xfrm>
              <a:off x="499269" y="328438"/>
              <a:ext cx="10105424" cy="65662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1"/>
            <p:cNvSpPr txBox="1"/>
            <p:nvPr/>
          </p:nvSpPr>
          <p:spPr>
            <a:xfrm>
              <a:off x="499269" y="328438"/>
              <a:ext cx="10105424" cy="656628"/>
            </a:xfrm>
            <a:prstGeom prst="rect">
              <a:avLst/>
            </a:prstGeom>
            <a:noFill/>
            <a:ln>
              <a:noFill/>
            </a:ln>
          </p:spPr>
          <p:txBody>
            <a:bodyPr spcFirstLastPara="1" wrap="square" lIns="521175" tIns="68575" rIns="68575" bIns="68575" anchor="ctr" anchorCtr="0">
              <a:noAutofit/>
            </a:bodyPr>
            <a:lstStyle/>
            <a:p>
              <a:pPr marL="0" marR="0" lvl="0" indent="0" algn="l" rtl="0">
                <a:lnSpc>
                  <a:spcPct val="90000"/>
                </a:lnSpc>
                <a:spcBef>
                  <a:spcPts val="0"/>
                </a:spcBef>
                <a:spcAft>
                  <a:spcPts val="0"/>
                </a:spcAft>
                <a:buClr>
                  <a:schemeClr val="lt1"/>
                </a:buClr>
                <a:buSzPts val="2700"/>
                <a:buFont typeface="Open Sans Light"/>
                <a:buNone/>
              </a:pPr>
              <a:r>
                <a:rPr lang="en-GB" sz="2700" b="1" i="0" u="none" strike="noStrike" cap="none">
                  <a:solidFill>
                    <a:schemeClr val="lt1"/>
                  </a:solidFill>
                  <a:latin typeface="Open Sans Light"/>
                  <a:ea typeface="Open Sans Light"/>
                  <a:cs typeface="Open Sans Light"/>
                  <a:sym typeface="Open Sans Light"/>
                </a:rPr>
                <a:t>International Social Survey Programme (ISSP)</a:t>
              </a:r>
              <a:endParaRPr/>
            </a:p>
          </p:txBody>
        </p:sp>
        <p:sp>
          <p:nvSpPr>
            <p:cNvPr id="303" name="Google Shape;303;p21"/>
            <p:cNvSpPr/>
            <p:nvPr/>
          </p:nvSpPr>
          <p:spPr>
            <a:xfrm>
              <a:off x="88876" y="246360"/>
              <a:ext cx="820785" cy="820785"/>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1"/>
            <p:cNvSpPr/>
            <p:nvPr/>
          </p:nvSpPr>
          <p:spPr>
            <a:xfrm>
              <a:off x="1039391" y="1313256"/>
              <a:ext cx="9565303" cy="65662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1"/>
            <p:cNvSpPr txBox="1"/>
            <p:nvPr/>
          </p:nvSpPr>
          <p:spPr>
            <a:xfrm>
              <a:off x="1039391" y="1313256"/>
              <a:ext cx="9565303" cy="656628"/>
            </a:xfrm>
            <a:prstGeom prst="rect">
              <a:avLst/>
            </a:prstGeom>
            <a:noFill/>
            <a:ln>
              <a:noFill/>
            </a:ln>
          </p:spPr>
          <p:txBody>
            <a:bodyPr spcFirstLastPara="1" wrap="square" lIns="521175" tIns="68575" rIns="68575" bIns="68575" anchor="ctr" anchorCtr="0">
              <a:noAutofit/>
            </a:bodyPr>
            <a:lstStyle/>
            <a:p>
              <a:pPr marL="0" marR="0" lvl="0" indent="0" algn="l" rtl="0">
                <a:lnSpc>
                  <a:spcPct val="90000"/>
                </a:lnSpc>
                <a:spcBef>
                  <a:spcPts val="0"/>
                </a:spcBef>
                <a:spcAft>
                  <a:spcPts val="0"/>
                </a:spcAft>
                <a:buClr>
                  <a:schemeClr val="lt1"/>
                </a:buClr>
                <a:buSzPts val="2700"/>
                <a:buFont typeface="Open Sans Light"/>
                <a:buNone/>
              </a:pPr>
              <a:r>
                <a:rPr lang="en-GB" sz="2700" b="1" i="0" u="none" strike="noStrike" cap="none">
                  <a:solidFill>
                    <a:schemeClr val="lt1"/>
                  </a:solidFill>
                  <a:latin typeface="Open Sans Light"/>
                  <a:ea typeface="Open Sans Light"/>
                  <a:cs typeface="Open Sans Light"/>
                  <a:sym typeface="Open Sans Light"/>
                </a:rPr>
                <a:t>European Social Survey</a:t>
              </a:r>
              <a:endParaRPr/>
            </a:p>
          </p:txBody>
        </p:sp>
        <p:sp>
          <p:nvSpPr>
            <p:cNvPr id="306" name="Google Shape;306;p21"/>
            <p:cNvSpPr/>
            <p:nvPr/>
          </p:nvSpPr>
          <p:spPr>
            <a:xfrm>
              <a:off x="628998" y="1231177"/>
              <a:ext cx="820785" cy="820785"/>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1286375" y="2298073"/>
              <a:ext cx="9318319" cy="65662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txBox="1"/>
            <p:nvPr/>
          </p:nvSpPr>
          <p:spPr>
            <a:xfrm>
              <a:off x="1286375" y="2298073"/>
              <a:ext cx="9318319" cy="656628"/>
            </a:xfrm>
            <a:prstGeom prst="rect">
              <a:avLst/>
            </a:prstGeom>
            <a:noFill/>
            <a:ln>
              <a:noFill/>
            </a:ln>
          </p:spPr>
          <p:txBody>
            <a:bodyPr spcFirstLastPara="1" wrap="square" lIns="521175" tIns="68575" rIns="68575" bIns="68575" anchor="ctr" anchorCtr="0">
              <a:noAutofit/>
            </a:bodyPr>
            <a:lstStyle/>
            <a:p>
              <a:pPr marL="0" marR="0" lvl="0" indent="0" algn="l" rtl="0">
                <a:lnSpc>
                  <a:spcPct val="90000"/>
                </a:lnSpc>
                <a:spcBef>
                  <a:spcPts val="0"/>
                </a:spcBef>
                <a:spcAft>
                  <a:spcPts val="0"/>
                </a:spcAft>
                <a:buClr>
                  <a:schemeClr val="lt1"/>
                </a:buClr>
                <a:buSzPts val="2700"/>
                <a:buFont typeface="Open Sans Light"/>
                <a:buNone/>
              </a:pPr>
              <a:r>
                <a:rPr lang="en-GB" sz="2700" b="1" i="0" u="none" strike="noStrike" cap="none">
                  <a:solidFill>
                    <a:schemeClr val="lt1"/>
                  </a:solidFill>
                  <a:latin typeface="Open Sans Light"/>
                  <a:ea typeface="Open Sans Light"/>
                  <a:cs typeface="Open Sans Light"/>
                  <a:sym typeface="Open Sans Light"/>
                </a:rPr>
                <a:t>European Values Survey </a:t>
              </a:r>
              <a:endParaRPr/>
            </a:p>
          </p:txBody>
        </p:sp>
        <p:sp>
          <p:nvSpPr>
            <p:cNvPr id="309" name="Google Shape;309;p21"/>
            <p:cNvSpPr/>
            <p:nvPr/>
          </p:nvSpPr>
          <p:spPr>
            <a:xfrm>
              <a:off x="875982" y="2215995"/>
              <a:ext cx="820785" cy="820785"/>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1286375" y="3282267"/>
              <a:ext cx="9318319" cy="65662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txBox="1"/>
            <p:nvPr/>
          </p:nvSpPr>
          <p:spPr>
            <a:xfrm>
              <a:off x="1286375" y="3282267"/>
              <a:ext cx="9318319" cy="656628"/>
            </a:xfrm>
            <a:prstGeom prst="rect">
              <a:avLst/>
            </a:prstGeom>
            <a:noFill/>
            <a:ln>
              <a:noFill/>
            </a:ln>
          </p:spPr>
          <p:txBody>
            <a:bodyPr spcFirstLastPara="1" wrap="square" lIns="521175" tIns="68575" rIns="68575" bIns="68575" anchor="ctr" anchorCtr="0">
              <a:noAutofit/>
            </a:bodyPr>
            <a:lstStyle/>
            <a:p>
              <a:pPr marL="0" marR="0" lvl="0" indent="0" algn="l" rtl="0">
                <a:lnSpc>
                  <a:spcPct val="90000"/>
                </a:lnSpc>
                <a:spcBef>
                  <a:spcPts val="0"/>
                </a:spcBef>
                <a:spcAft>
                  <a:spcPts val="0"/>
                </a:spcAft>
                <a:buClr>
                  <a:schemeClr val="lt1"/>
                </a:buClr>
                <a:buSzPts val="2700"/>
                <a:buFont typeface="Open Sans Light"/>
                <a:buNone/>
              </a:pPr>
              <a:r>
                <a:rPr lang="en-GB" sz="2700" b="1" i="0" u="none" strike="noStrike" cap="none">
                  <a:solidFill>
                    <a:schemeClr val="lt1"/>
                  </a:solidFill>
                  <a:latin typeface="Open Sans Light"/>
                  <a:ea typeface="Open Sans Light"/>
                  <a:cs typeface="Open Sans Light"/>
                  <a:sym typeface="Open Sans Light"/>
                </a:rPr>
                <a:t>Eurobarometer </a:t>
              </a:r>
              <a:endParaRPr/>
            </a:p>
          </p:txBody>
        </p:sp>
        <p:sp>
          <p:nvSpPr>
            <p:cNvPr id="312" name="Google Shape;312;p21"/>
            <p:cNvSpPr/>
            <p:nvPr/>
          </p:nvSpPr>
          <p:spPr>
            <a:xfrm>
              <a:off x="875982" y="3200189"/>
              <a:ext cx="820785" cy="820785"/>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1"/>
            <p:cNvSpPr/>
            <p:nvPr/>
          </p:nvSpPr>
          <p:spPr>
            <a:xfrm>
              <a:off x="1039391" y="4267085"/>
              <a:ext cx="9565303" cy="65662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txBox="1"/>
            <p:nvPr/>
          </p:nvSpPr>
          <p:spPr>
            <a:xfrm>
              <a:off x="1039391" y="4267085"/>
              <a:ext cx="9565303" cy="656628"/>
            </a:xfrm>
            <a:prstGeom prst="rect">
              <a:avLst/>
            </a:prstGeom>
            <a:noFill/>
            <a:ln>
              <a:noFill/>
            </a:ln>
          </p:spPr>
          <p:txBody>
            <a:bodyPr spcFirstLastPara="1" wrap="square" lIns="521175" tIns="68575" rIns="68575" bIns="68575" anchor="ctr" anchorCtr="0">
              <a:noAutofit/>
            </a:bodyPr>
            <a:lstStyle/>
            <a:p>
              <a:pPr marL="0" marR="0" lvl="0" indent="0" algn="l" rtl="0">
                <a:lnSpc>
                  <a:spcPct val="90000"/>
                </a:lnSpc>
                <a:spcBef>
                  <a:spcPts val="0"/>
                </a:spcBef>
                <a:spcAft>
                  <a:spcPts val="0"/>
                </a:spcAft>
                <a:buClr>
                  <a:schemeClr val="lt1"/>
                </a:buClr>
                <a:buSzPts val="2700"/>
                <a:buFont typeface="Open Sans Light"/>
                <a:buNone/>
              </a:pPr>
              <a:r>
                <a:rPr lang="en-GB" sz="2700" b="1" i="0" u="none" strike="noStrike" cap="none">
                  <a:solidFill>
                    <a:schemeClr val="lt1"/>
                  </a:solidFill>
                  <a:latin typeface="Open Sans Light"/>
                  <a:ea typeface="Open Sans Light"/>
                  <a:cs typeface="Open Sans Light"/>
                  <a:sym typeface="Open Sans Light"/>
                </a:rPr>
                <a:t>Survey of Health, Ageing and Retirement Europe (SHARE)</a:t>
              </a:r>
              <a:endParaRPr/>
            </a:p>
          </p:txBody>
        </p:sp>
        <p:sp>
          <p:nvSpPr>
            <p:cNvPr id="315" name="Google Shape;315;p21"/>
            <p:cNvSpPr/>
            <p:nvPr/>
          </p:nvSpPr>
          <p:spPr>
            <a:xfrm>
              <a:off x="628998" y="4185006"/>
              <a:ext cx="820785" cy="820785"/>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499269" y="5251902"/>
              <a:ext cx="10105424" cy="65662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txBox="1"/>
            <p:nvPr/>
          </p:nvSpPr>
          <p:spPr>
            <a:xfrm>
              <a:off x="499269" y="5251902"/>
              <a:ext cx="10105424" cy="656628"/>
            </a:xfrm>
            <a:prstGeom prst="rect">
              <a:avLst/>
            </a:prstGeom>
            <a:noFill/>
            <a:ln>
              <a:noFill/>
            </a:ln>
          </p:spPr>
          <p:txBody>
            <a:bodyPr spcFirstLastPara="1" wrap="square" lIns="521175" tIns="68575" rIns="68575" bIns="68575" anchor="ctr" anchorCtr="0">
              <a:noAutofit/>
            </a:bodyPr>
            <a:lstStyle/>
            <a:p>
              <a:pPr marL="0" marR="0" lvl="0" indent="0" algn="l" rtl="0">
                <a:lnSpc>
                  <a:spcPct val="90000"/>
                </a:lnSpc>
                <a:spcBef>
                  <a:spcPts val="0"/>
                </a:spcBef>
                <a:spcAft>
                  <a:spcPts val="0"/>
                </a:spcAft>
                <a:buClr>
                  <a:schemeClr val="lt1"/>
                </a:buClr>
                <a:buSzPts val="2700"/>
                <a:buFont typeface="Open Sans Light"/>
                <a:buNone/>
              </a:pPr>
              <a:r>
                <a:rPr lang="en-GB" sz="2700" b="1" i="0" u="none" strike="noStrike" cap="none">
                  <a:solidFill>
                    <a:schemeClr val="lt1"/>
                  </a:solidFill>
                  <a:latin typeface="Open Sans Light"/>
                  <a:ea typeface="Open Sans Light"/>
                  <a:cs typeface="Open Sans Light"/>
                  <a:sym typeface="Open Sans Light"/>
                </a:rPr>
                <a:t>Generations and gender programme (GGP) </a:t>
              </a:r>
              <a:endParaRPr/>
            </a:p>
          </p:txBody>
        </p:sp>
        <p:sp>
          <p:nvSpPr>
            <p:cNvPr id="318" name="Google Shape;318;p21"/>
            <p:cNvSpPr/>
            <p:nvPr/>
          </p:nvSpPr>
          <p:spPr>
            <a:xfrm>
              <a:off x="88876" y="5169824"/>
              <a:ext cx="820785" cy="820785"/>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body" idx="1"/>
          </p:nvPr>
        </p:nvSpPr>
        <p:spPr>
          <a:xfrm>
            <a:off x="749808" y="2802301"/>
            <a:ext cx="13890339" cy="5116403"/>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chemeClr val="dk1"/>
              </a:buClr>
              <a:buSzPts val="2628"/>
              <a:buFont typeface="Tahoma"/>
              <a:buChar char="•"/>
            </a:pPr>
            <a:r>
              <a:rPr lang="en-GB" sz="3600">
                <a:solidFill>
                  <a:schemeClr val="dk1"/>
                </a:solidFill>
              </a:rPr>
              <a:t>annual programme (started in 1984)</a:t>
            </a:r>
            <a:endParaRPr sz="3600">
              <a:solidFill>
                <a:schemeClr val="dk1"/>
              </a:solidFill>
            </a:endParaRPr>
          </a:p>
          <a:p>
            <a:pPr marL="584200" lvl="0" indent="-584200" algn="l" rtl="0">
              <a:lnSpc>
                <a:spcPct val="100000"/>
              </a:lnSpc>
              <a:spcBef>
                <a:spcPts val="0"/>
              </a:spcBef>
              <a:spcAft>
                <a:spcPts val="0"/>
              </a:spcAft>
              <a:buClr>
                <a:schemeClr val="dk1"/>
              </a:buClr>
              <a:buSzPts val="2628"/>
              <a:buFont typeface="Tahoma"/>
              <a:buChar char="•"/>
            </a:pPr>
            <a:r>
              <a:rPr lang="en-GB" sz="3600">
                <a:solidFill>
                  <a:schemeClr val="dk1"/>
                </a:solidFill>
              </a:rPr>
              <a:t>cross-national collaboration </a:t>
            </a:r>
            <a:endParaRPr/>
          </a:p>
          <a:p>
            <a:pPr marL="584200" lvl="0" indent="-584200" algn="l" rtl="0">
              <a:lnSpc>
                <a:spcPct val="100000"/>
              </a:lnSpc>
              <a:spcBef>
                <a:spcPts val="0"/>
              </a:spcBef>
              <a:spcAft>
                <a:spcPts val="0"/>
              </a:spcAft>
              <a:buClr>
                <a:schemeClr val="dk1"/>
              </a:buClr>
              <a:buSzPts val="2628"/>
              <a:buFont typeface="Tahoma"/>
              <a:buChar char="•"/>
            </a:pPr>
            <a:r>
              <a:rPr lang="en-GB" sz="3600">
                <a:solidFill>
                  <a:schemeClr val="dk1"/>
                </a:solidFill>
              </a:rPr>
              <a:t>rotating thematic modules e.g.</a:t>
            </a:r>
            <a:endParaRPr sz="3600">
              <a:solidFill>
                <a:schemeClr val="dk1"/>
              </a:solidFill>
            </a:endParaRPr>
          </a:p>
          <a:p>
            <a:pPr marL="889000" lvl="1" indent="-288000" algn="l" rtl="0">
              <a:lnSpc>
                <a:spcPct val="100000"/>
              </a:lnSpc>
              <a:spcBef>
                <a:spcPts val="0"/>
              </a:spcBef>
              <a:spcAft>
                <a:spcPts val="0"/>
              </a:spcAft>
              <a:buClr>
                <a:schemeClr val="dk1"/>
              </a:buClr>
              <a:buSzPts val="1600"/>
              <a:buFont typeface="Tahoma"/>
              <a:buChar char="•"/>
            </a:pPr>
            <a:r>
              <a:rPr lang="en-GB" sz="3200">
                <a:solidFill>
                  <a:schemeClr val="dk1"/>
                </a:solidFill>
              </a:rPr>
              <a:t>Citizenship: 2004 and 2014</a:t>
            </a:r>
            <a:endParaRPr sz="3200">
              <a:solidFill>
                <a:schemeClr val="dk1"/>
              </a:solidFill>
            </a:endParaRPr>
          </a:p>
          <a:p>
            <a:pPr marL="889000" lvl="1" indent="-288000" algn="l" rtl="0">
              <a:lnSpc>
                <a:spcPct val="100000"/>
              </a:lnSpc>
              <a:spcBef>
                <a:spcPts val="0"/>
              </a:spcBef>
              <a:spcAft>
                <a:spcPts val="0"/>
              </a:spcAft>
              <a:buClr>
                <a:schemeClr val="dk1"/>
              </a:buClr>
              <a:buSzPts val="1600"/>
              <a:buFont typeface="Tahoma"/>
              <a:buChar char="•"/>
            </a:pPr>
            <a:r>
              <a:rPr lang="en-GB" sz="3200">
                <a:solidFill>
                  <a:schemeClr val="dk1"/>
                </a:solidFill>
              </a:rPr>
              <a:t>Work Orientations: 1989, 1997, 2005, 2015</a:t>
            </a:r>
            <a:endParaRPr sz="3200">
              <a:solidFill>
                <a:schemeClr val="dk1"/>
              </a:solidFill>
            </a:endParaRPr>
          </a:p>
          <a:p>
            <a:pPr marL="889000" lvl="1" indent="-288000" algn="l" rtl="0">
              <a:lnSpc>
                <a:spcPct val="100000"/>
              </a:lnSpc>
              <a:spcBef>
                <a:spcPts val="0"/>
              </a:spcBef>
              <a:spcAft>
                <a:spcPts val="0"/>
              </a:spcAft>
              <a:buClr>
                <a:schemeClr val="dk1"/>
              </a:buClr>
              <a:buSzPts val="1600"/>
              <a:buFont typeface="Tahoma"/>
              <a:buChar char="•"/>
            </a:pPr>
            <a:r>
              <a:rPr lang="en-GB" sz="3200">
                <a:solidFill>
                  <a:schemeClr val="dk1"/>
                </a:solidFill>
              </a:rPr>
              <a:t>Role of Government</a:t>
            </a:r>
            <a:r>
              <a:rPr lang="en-GB" sz="3200">
                <a:latin typeface="Open Sans Light"/>
                <a:ea typeface="Open Sans Light"/>
                <a:cs typeface="Open Sans Light"/>
                <a:sym typeface="Open Sans Light"/>
              </a:rPr>
              <a:t>: </a:t>
            </a:r>
            <a:r>
              <a:rPr lang="en-GB" sz="3200">
                <a:solidFill>
                  <a:schemeClr val="dk1"/>
                </a:solidFill>
              </a:rPr>
              <a:t>1985, 1990, 1996, 2006, 2016</a:t>
            </a:r>
            <a:endParaRPr/>
          </a:p>
          <a:p>
            <a:pPr marL="584200" lvl="0" indent="-417322" algn="l" rtl="0">
              <a:lnSpc>
                <a:spcPct val="100000"/>
              </a:lnSpc>
              <a:spcBef>
                <a:spcPts val="0"/>
              </a:spcBef>
              <a:spcAft>
                <a:spcPts val="0"/>
              </a:spcAft>
              <a:buClr>
                <a:srgbClr val="6A6C76"/>
              </a:buClr>
              <a:buSzPts val="2628"/>
              <a:buFont typeface="Tahoma"/>
              <a:buNone/>
            </a:pPr>
            <a:endParaRPr sz="3600">
              <a:latin typeface="Open Sans Light"/>
              <a:ea typeface="Open Sans Light"/>
              <a:cs typeface="Open Sans Light"/>
              <a:sym typeface="Open Sans Light"/>
            </a:endParaRPr>
          </a:p>
        </p:txBody>
      </p:sp>
      <p:sp>
        <p:nvSpPr>
          <p:cNvPr id="324" name="Google Shape;324;p22"/>
          <p:cNvSpPr txBox="1">
            <a:spLocks noGrp="1"/>
          </p:cNvSpPr>
          <p:nvPr>
            <p:ph type="title"/>
          </p:nvPr>
        </p:nvSpPr>
        <p:spPr>
          <a:xfrm>
            <a:off x="749808" y="918986"/>
            <a:ext cx="14481020" cy="904034"/>
          </a:xfrm>
          <a:prstGeom prst="rect">
            <a:avLst/>
          </a:prstGeom>
          <a:noFill/>
          <a:ln>
            <a:noFill/>
          </a:ln>
        </p:spPr>
        <p:txBody>
          <a:bodyPr spcFirstLastPara="1" wrap="square" lIns="50800" tIns="50800" rIns="50800" bIns="50800" anchor="ctr" anchorCtr="0">
            <a:normAutofit fontScale="90000"/>
          </a:bodyPr>
          <a:lstStyle/>
          <a:p>
            <a:pPr marL="0" lvl="0" indent="0" algn="l" rtl="0">
              <a:lnSpc>
                <a:spcPct val="100000"/>
              </a:lnSpc>
              <a:spcBef>
                <a:spcPts val="0"/>
              </a:spcBef>
              <a:spcAft>
                <a:spcPts val="0"/>
              </a:spcAft>
              <a:buClr>
                <a:schemeClr val="dk1"/>
              </a:buClr>
              <a:buSzPct val="107407"/>
              <a:buFont typeface="Tahoma"/>
              <a:buNone/>
            </a:pPr>
            <a:r>
              <a:rPr lang="en-GB">
                <a:solidFill>
                  <a:schemeClr val="dk1"/>
                </a:solidFill>
                <a:latin typeface="Tahoma"/>
                <a:ea typeface="Tahoma"/>
                <a:cs typeface="Tahoma"/>
                <a:sym typeface="Tahoma"/>
              </a:rPr>
              <a:t>International Social Survey Programme (</a:t>
            </a:r>
            <a:r>
              <a:rPr lang="en-GB" u="sng">
                <a:solidFill>
                  <a:schemeClr val="dk1"/>
                </a:solidFill>
                <a:latin typeface="Tahoma"/>
                <a:ea typeface="Tahoma"/>
                <a:cs typeface="Tahoma"/>
                <a:sym typeface="Tahoma"/>
                <a:hlinkClick r:id="rId3">
                  <a:extLst>
                    <a:ext uri="{A12FA001-AC4F-418D-AE19-62706E023703}">
                      <ahyp:hlinkClr xmlns:ahyp="http://schemas.microsoft.com/office/drawing/2018/hyperlinkcolor" val="tx"/>
                    </a:ext>
                  </a:extLst>
                </a:hlinkClick>
              </a:rPr>
              <a:t>ISSP</a:t>
            </a:r>
            <a:r>
              <a:rPr lang="en-GB">
                <a:solidFill>
                  <a:schemeClr val="dk1"/>
                </a:solidFill>
                <a:latin typeface="Tahoma"/>
                <a:ea typeface="Tahoma"/>
                <a:cs typeface="Tahoma"/>
                <a:sym typeface="Tahoma"/>
              </a:rPr>
              <a:t>)</a:t>
            </a:r>
            <a:endParaRPr sz="5400"/>
          </a:p>
        </p:txBody>
      </p:sp>
      <p:pic>
        <p:nvPicPr>
          <p:cNvPr id="325" name="Google Shape;325;p22" descr="ISSP"/>
          <p:cNvPicPr preferRelativeResize="0"/>
          <p:nvPr/>
        </p:nvPicPr>
        <p:blipFill rotWithShape="1">
          <a:blip r:embed="rId4">
            <a:alphaModFix/>
          </a:blip>
          <a:srcRect/>
          <a:stretch/>
        </p:blipFill>
        <p:spPr>
          <a:xfrm>
            <a:off x="10826234" y="3771857"/>
            <a:ext cx="2230437" cy="881062"/>
          </a:xfrm>
          <a:prstGeom prst="rect">
            <a:avLst/>
          </a:prstGeom>
          <a:noFill/>
          <a:ln>
            <a:noFill/>
          </a:ln>
        </p:spPr>
      </p:pic>
      <p:pic>
        <p:nvPicPr>
          <p:cNvPr id="326" name="Google Shape;326;p22"/>
          <p:cNvPicPr preferRelativeResize="0"/>
          <p:nvPr/>
        </p:nvPicPr>
        <p:blipFill rotWithShape="1">
          <a:blip r:embed="rId5">
            <a:alphaModFix/>
          </a:blip>
          <a:srcRect/>
          <a:stretch/>
        </p:blipFill>
        <p:spPr>
          <a:xfrm>
            <a:off x="4536221" y="7067516"/>
            <a:ext cx="3158756" cy="640691"/>
          </a:xfrm>
          <a:prstGeom prst="rect">
            <a:avLst/>
          </a:prstGeom>
          <a:noFill/>
          <a:ln>
            <a:noFill/>
          </a:ln>
        </p:spPr>
      </p:pic>
      <p:pic>
        <p:nvPicPr>
          <p:cNvPr id="327" name="Google Shape;327;p22"/>
          <p:cNvPicPr preferRelativeResize="0"/>
          <p:nvPr/>
        </p:nvPicPr>
        <p:blipFill rotWithShape="1">
          <a:blip r:embed="rId6">
            <a:alphaModFix/>
          </a:blip>
          <a:srcRect/>
          <a:stretch/>
        </p:blipFill>
        <p:spPr>
          <a:xfrm>
            <a:off x="8984095" y="6503537"/>
            <a:ext cx="3684279" cy="1989058"/>
          </a:xfrm>
          <a:prstGeom prst="rect">
            <a:avLst/>
          </a:prstGeom>
          <a:noFill/>
          <a:ln>
            <a:noFill/>
          </a:ln>
        </p:spPr>
      </p:pic>
      <p:pic>
        <p:nvPicPr>
          <p:cNvPr id="328" name="Google Shape;328;p22"/>
          <p:cNvPicPr preferRelativeResize="0"/>
          <p:nvPr/>
        </p:nvPicPr>
        <p:blipFill rotWithShape="1">
          <a:blip r:embed="rId7">
            <a:alphaModFix/>
          </a:blip>
          <a:srcRect/>
          <a:stretch/>
        </p:blipFill>
        <p:spPr>
          <a:xfrm>
            <a:off x="2076339" y="7067516"/>
            <a:ext cx="1662509" cy="83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body" idx="1"/>
          </p:nvPr>
        </p:nvSpPr>
        <p:spPr>
          <a:xfrm>
            <a:off x="658368" y="2124515"/>
            <a:ext cx="14084404" cy="2125346"/>
          </a:xfrm>
          <a:prstGeom prst="rect">
            <a:avLst/>
          </a:prstGeom>
          <a:noFill/>
          <a:ln>
            <a:noFill/>
          </a:ln>
        </p:spPr>
        <p:txBody>
          <a:bodyPr spcFirstLastPara="1" wrap="square" lIns="91425" tIns="45700" rIns="91425" bIns="45700" anchor="t" anchorCtr="0">
            <a:normAutofit/>
          </a:bodyPr>
          <a:lstStyle/>
          <a:p>
            <a:pPr marL="584200" lvl="0" indent="-318135" algn="l" rtl="0">
              <a:lnSpc>
                <a:spcPct val="100000"/>
              </a:lnSpc>
              <a:spcBef>
                <a:spcPts val="0"/>
              </a:spcBef>
              <a:spcAft>
                <a:spcPts val="0"/>
              </a:spcAft>
              <a:buClr>
                <a:srgbClr val="6A6C76"/>
              </a:buClr>
              <a:buSzPts val="2190"/>
              <a:buFont typeface="Arial"/>
              <a:buNone/>
            </a:pPr>
            <a:endParaRPr sz="3000">
              <a:solidFill>
                <a:schemeClr val="dk1"/>
              </a:solidFill>
              <a:latin typeface="Tahoma"/>
              <a:ea typeface="Tahoma"/>
              <a:cs typeface="Tahoma"/>
              <a:sym typeface="Tahoma"/>
            </a:endParaRPr>
          </a:p>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A biennial cross-national survey (started in 2002)</a:t>
            </a:r>
            <a:endParaRPr/>
          </a:p>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Highest methodological standard</a:t>
            </a:r>
            <a:endParaRPr/>
          </a:p>
          <a:p>
            <a:pPr marL="584200" lvl="0" indent="-584200" algn="l" rtl="0">
              <a:lnSpc>
                <a:spcPct val="100000"/>
              </a:lnSpc>
              <a:spcBef>
                <a:spcPts val="0"/>
              </a:spcBef>
              <a:spcAft>
                <a:spcPts val="0"/>
              </a:spcAft>
              <a:buClr>
                <a:schemeClr val="dk1"/>
              </a:buClr>
              <a:buSzPts val="2044"/>
              <a:buFont typeface="Tahoma"/>
              <a:buChar char="•"/>
            </a:pPr>
            <a:r>
              <a:rPr lang="en-GB">
                <a:solidFill>
                  <a:schemeClr val="dk1"/>
                </a:solidFill>
              </a:rPr>
              <a:t>Freely available data for 36 countries (23 countries in 2016)</a:t>
            </a:r>
            <a:endParaRPr/>
          </a:p>
          <a:p>
            <a:pPr marL="584200" lvl="0" indent="-454406" algn="l" rtl="0">
              <a:lnSpc>
                <a:spcPct val="100000"/>
              </a:lnSpc>
              <a:spcBef>
                <a:spcPts val="0"/>
              </a:spcBef>
              <a:spcAft>
                <a:spcPts val="0"/>
              </a:spcAft>
              <a:buClr>
                <a:srgbClr val="6A6C76"/>
              </a:buClr>
              <a:buSzPts val="2044"/>
              <a:buFont typeface="Tahoma"/>
              <a:buNone/>
            </a:pPr>
            <a:endParaRPr>
              <a:solidFill>
                <a:schemeClr val="dk1"/>
              </a:solidFill>
            </a:endParaRPr>
          </a:p>
          <a:p>
            <a:pPr marL="584200" lvl="0" indent="-454406" algn="l" rtl="0">
              <a:lnSpc>
                <a:spcPct val="100000"/>
              </a:lnSpc>
              <a:spcBef>
                <a:spcPts val="0"/>
              </a:spcBef>
              <a:spcAft>
                <a:spcPts val="0"/>
              </a:spcAft>
              <a:buClr>
                <a:srgbClr val="6A6C76"/>
              </a:buClr>
              <a:buSzPts val="2044"/>
              <a:buFont typeface="Tahoma"/>
              <a:buNone/>
            </a:pPr>
            <a:endParaRPr>
              <a:solidFill>
                <a:schemeClr val="dk1"/>
              </a:solidFill>
            </a:endParaRPr>
          </a:p>
          <a:p>
            <a:pPr marL="584200" lvl="0" indent="-454406" algn="l" rtl="0">
              <a:lnSpc>
                <a:spcPct val="100000"/>
              </a:lnSpc>
              <a:spcBef>
                <a:spcPts val="0"/>
              </a:spcBef>
              <a:spcAft>
                <a:spcPts val="0"/>
              </a:spcAft>
              <a:buClr>
                <a:srgbClr val="6A6C76"/>
              </a:buClr>
              <a:buSzPts val="2044"/>
              <a:buFont typeface="Tahoma"/>
              <a:buNone/>
            </a:pPr>
            <a:endParaRPr>
              <a:solidFill>
                <a:schemeClr val="dk1"/>
              </a:solidFill>
            </a:endParaRPr>
          </a:p>
          <a:p>
            <a:pPr marL="584200" lvl="0" indent="-327406" algn="l" rtl="0">
              <a:lnSpc>
                <a:spcPct val="100000"/>
              </a:lnSpc>
              <a:spcBef>
                <a:spcPts val="0"/>
              </a:spcBef>
              <a:spcAft>
                <a:spcPts val="0"/>
              </a:spcAft>
              <a:buClr>
                <a:srgbClr val="6A6C76"/>
              </a:buClr>
              <a:buSzPts val="2044"/>
              <a:buFont typeface="Arial"/>
              <a:buNone/>
            </a:pPr>
            <a:endParaRPr>
              <a:latin typeface="Open Sans Light"/>
              <a:ea typeface="Open Sans Light"/>
              <a:cs typeface="Open Sans Light"/>
              <a:sym typeface="Open Sans Light"/>
            </a:endParaRPr>
          </a:p>
          <a:p>
            <a:pPr marL="584200" lvl="0" indent="-327406" algn="l" rtl="0">
              <a:lnSpc>
                <a:spcPct val="100000"/>
              </a:lnSpc>
              <a:spcBef>
                <a:spcPts val="0"/>
              </a:spcBef>
              <a:spcAft>
                <a:spcPts val="0"/>
              </a:spcAft>
              <a:buClr>
                <a:srgbClr val="6A6C76"/>
              </a:buClr>
              <a:buSzPts val="2044"/>
              <a:buFont typeface="Arial"/>
              <a:buNone/>
            </a:pPr>
            <a:endParaRPr>
              <a:latin typeface="Open Sans Light"/>
              <a:ea typeface="Open Sans Light"/>
              <a:cs typeface="Open Sans Light"/>
              <a:sym typeface="Open Sans Light"/>
            </a:endParaRPr>
          </a:p>
          <a:p>
            <a:pPr marL="584200" lvl="0" indent="-327406" algn="l" rtl="0">
              <a:lnSpc>
                <a:spcPct val="100000"/>
              </a:lnSpc>
              <a:spcBef>
                <a:spcPts val="0"/>
              </a:spcBef>
              <a:spcAft>
                <a:spcPts val="0"/>
              </a:spcAft>
              <a:buClr>
                <a:srgbClr val="6A6C76"/>
              </a:buClr>
              <a:buSzPts val="2044"/>
              <a:buFont typeface="Arial"/>
              <a:buNone/>
            </a:pPr>
            <a:endParaRPr>
              <a:latin typeface="Open Sans Light"/>
              <a:ea typeface="Open Sans Light"/>
              <a:cs typeface="Open Sans Light"/>
              <a:sym typeface="Open Sans Light"/>
            </a:endParaRPr>
          </a:p>
          <a:p>
            <a:pPr marL="584200" lvl="0" indent="-327406" algn="l" rtl="0">
              <a:lnSpc>
                <a:spcPct val="100000"/>
              </a:lnSpc>
              <a:spcBef>
                <a:spcPts val="0"/>
              </a:spcBef>
              <a:spcAft>
                <a:spcPts val="0"/>
              </a:spcAft>
              <a:buClr>
                <a:srgbClr val="6A6C76"/>
              </a:buClr>
              <a:buSzPts val="2044"/>
              <a:buFont typeface="Arial"/>
              <a:buNone/>
            </a:pPr>
            <a:endParaRPr>
              <a:latin typeface="Open Sans Light"/>
              <a:ea typeface="Open Sans Light"/>
              <a:cs typeface="Open Sans Light"/>
              <a:sym typeface="Open Sans Light"/>
            </a:endParaRPr>
          </a:p>
          <a:p>
            <a:pPr marL="584200" lvl="0" indent="-454406" algn="l" rtl="0">
              <a:lnSpc>
                <a:spcPct val="100000"/>
              </a:lnSpc>
              <a:spcBef>
                <a:spcPts val="600"/>
              </a:spcBef>
              <a:spcAft>
                <a:spcPts val="0"/>
              </a:spcAft>
              <a:buClr>
                <a:srgbClr val="6A6C76"/>
              </a:buClr>
              <a:buSzPts val="2044"/>
              <a:buFont typeface="Tahoma"/>
              <a:buNone/>
            </a:pPr>
            <a:endParaRPr/>
          </a:p>
        </p:txBody>
      </p:sp>
      <p:sp>
        <p:nvSpPr>
          <p:cNvPr id="334" name="Google Shape;334;p23"/>
          <p:cNvSpPr txBox="1">
            <a:spLocks noGrp="1"/>
          </p:cNvSpPr>
          <p:nvPr>
            <p:ph type="title"/>
          </p:nvPr>
        </p:nvSpPr>
        <p:spPr>
          <a:xfrm>
            <a:off x="658368" y="834189"/>
            <a:ext cx="13115677" cy="104838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5800"/>
              <a:buFont typeface="Open Sans Light"/>
              <a:buNone/>
            </a:pPr>
            <a:br>
              <a:rPr lang="en-GB">
                <a:latin typeface="Open Sans Light"/>
                <a:ea typeface="Open Sans Light"/>
                <a:cs typeface="Open Sans Light"/>
                <a:sym typeface="Open Sans Light"/>
              </a:rPr>
            </a:br>
            <a:r>
              <a:rPr lang="en-GB">
                <a:solidFill>
                  <a:schemeClr val="dk1"/>
                </a:solidFill>
                <a:latin typeface="Tahoma"/>
                <a:ea typeface="Tahoma"/>
                <a:cs typeface="Tahoma"/>
                <a:sym typeface="Tahoma"/>
              </a:rPr>
              <a:t>European Social Survey (</a:t>
            </a:r>
            <a:r>
              <a:rPr lang="en-GB" u="sng">
                <a:solidFill>
                  <a:schemeClr val="dk1"/>
                </a:solidFill>
                <a:latin typeface="Tahoma"/>
                <a:ea typeface="Tahoma"/>
                <a:cs typeface="Tahoma"/>
                <a:sym typeface="Tahoma"/>
                <a:hlinkClick r:id="rId3">
                  <a:extLst>
                    <a:ext uri="{A12FA001-AC4F-418D-AE19-62706E023703}">
                      <ahyp:hlinkClr xmlns:ahyp="http://schemas.microsoft.com/office/drawing/2018/hyperlinkcolor" val="tx"/>
                    </a:ext>
                  </a:extLst>
                </a:hlinkClick>
              </a:rPr>
              <a:t>ESS</a:t>
            </a:r>
            <a:r>
              <a:rPr lang="en-GB">
                <a:solidFill>
                  <a:schemeClr val="dk1"/>
                </a:solidFill>
                <a:latin typeface="Tahoma"/>
                <a:ea typeface="Tahoma"/>
                <a:cs typeface="Tahoma"/>
                <a:sym typeface="Tahoma"/>
              </a:rPr>
              <a:t>)</a:t>
            </a:r>
            <a:br>
              <a:rPr lang="en-GB">
                <a:latin typeface="Open Sans Light"/>
                <a:ea typeface="Open Sans Light"/>
                <a:cs typeface="Open Sans Light"/>
                <a:sym typeface="Open Sans Light"/>
              </a:rPr>
            </a:br>
            <a:endParaRPr/>
          </a:p>
        </p:txBody>
      </p:sp>
      <p:pic>
        <p:nvPicPr>
          <p:cNvPr id="335" name="Google Shape;335;p23"/>
          <p:cNvPicPr preferRelativeResize="0"/>
          <p:nvPr/>
        </p:nvPicPr>
        <p:blipFill rotWithShape="1">
          <a:blip r:embed="rId4">
            <a:alphaModFix/>
          </a:blip>
          <a:srcRect/>
          <a:stretch/>
        </p:blipFill>
        <p:spPr>
          <a:xfrm>
            <a:off x="2116935" y="4593312"/>
            <a:ext cx="8127372" cy="3794241"/>
          </a:xfrm>
          <a:prstGeom prst="rect">
            <a:avLst/>
          </a:prstGeom>
          <a:noFill/>
          <a:ln>
            <a:noFill/>
          </a:ln>
        </p:spPr>
      </p:pic>
      <p:sp>
        <p:nvSpPr>
          <p:cNvPr id="336" name="Google Shape;336;p23"/>
          <p:cNvSpPr/>
          <p:nvPr/>
        </p:nvSpPr>
        <p:spPr>
          <a:xfrm>
            <a:off x="10540360" y="6853389"/>
            <a:ext cx="181011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Open Sans Light"/>
              <a:buNone/>
            </a:pPr>
            <a:r>
              <a:rPr lang="en-GB" sz="2400" b="1" i="0" u="none" strike="noStrike" cap="none">
                <a:solidFill>
                  <a:srgbClr val="000000"/>
                </a:solidFill>
                <a:latin typeface="Open Sans Light"/>
                <a:ea typeface="Open Sans Light"/>
                <a:cs typeface="Open Sans Light"/>
                <a:sym typeface="Open Sans Light"/>
              </a:rPr>
              <a:t>Source: </a:t>
            </a:r>
            <a:r>
              <a:rPr lang="en-GB" sz="2400" b="1" i="0" u="sng" strike="noStrike" cap="none">
                <a:solidFill>
                  <a:srgbClr val="000000"/>
                </a:solidFill>
                <a:latin typeface="Open Sans Light"/>
                <a:ea typeface="Open Sans Light"/>
                <a:cs typeface="Open Sans Light"/>
                <a:sym typeface="Open Sans Light"/>
                <a:hlinkClick r:id="rId5">
                  <a:extLst>
                    <a:ext uri="{A12FA001-AC4F-418D-AE19-62706E023703}">
                      <ahyp:hlinkClr xmlns:ahyp="http://schemas.microsoft.com/office/drawing/2018/hyperlinkcolor" val="tx"/>
                    </a:ext>
                  </a:extLst>
                </a:hlinkClick>
              </a:rPr>
              <a:t>ESS</a:t>
            </a:r>
            <a:endParaRPr sz="2400" b="1" i="0" u="none" strike="noStrike" cap="none">
              <a:solidFill>
                <a:srgbClr val="000000"/>
              </a:solidFill>
              <a:latin typeface="Open Sans Light"/>
              <a:ea typeface="Open Sans Light"/>
              <a:cs typeface="Open Sans Light"/>
              <a:sym typeface="Open Sans Light"/>
            </a:endParaRPr>
          </a:p>
        </p:txBody>
      </p:sp>
      <p:pic>
        <p:nvPicPr>
          <p:cNvPr id="337" name="Google Shape;337;p23"/>
          <p:cNvPicPr preferRelativeResize="0"/>
          <p:nvPr/>
        </p:nvPicPr>
        <p:blipFill rotWithShape="1">
          <a:blip r:embed="rId6">
            <a:alphaModFix/>
          </a:blip>
          <a:srcRect/>
          <a:stretch/>
        </p:blipFill>
        <p:spPr>
          <a:xfrm>
            <a:off x="13086299" y="6732417"/>
            <a:ext cx="2219325" cy="752475"/>
          </a:xfrm>
          <a:prstGeom prst="rect">
            <a:avLst/>
          </a:prstGeom>
          <a:noFill/>
          <a:ln>
            <a:noFill/>
          </a:ln>
        </p:spPr>
      </p:pic>
      <p:sp>
        <p:nvSpPr>
          <p:cNvPr id="338" name="Google Shape;338;p23"/>
          <p:cNvSpPr txBox="1"/>
          <p:nvPr/>
        </p:nvSpPr>
        <p:spPr>
          <a:xfrm>
            <a:off x="10976668" y="4926517"/>
            <a:ext cx="5866580" cy="18059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2800"/>
              <a:buFont typeface="Tahoma"/>
              <a:buNone/>
            </a:pPr>
            <a:r>
              <a:rPr lang="en-GB" sz="2800" b="1" i="0" u="none" strike="noStrike" cap="none">
                <a:solidFill>
                  <a:srgbClr val="000000"/>
                </a:solidFill>
                <a:latin typeface="Tahoma"/>
                <a:ea typeface="Tahoma"/>
                <a:cs typeface="Tahoma"/>
                <a:sym typeface="Tahoma"/>
              </a:rPr>
              <a:t>Probably most used / cited data. 125 T registered users, </a:t>
            </a:r>
            <a:br>
              <a:rPr lang="en-GB" sz="2800" b="1" i="0" u="none" strike="noStrike" cap="none">
                <a:solidFill>
                  <a:srgbClr val="000000"/>
                </a:solidFill>
                <a:latin typeface="Tahoma"/>
                <a:ea typeface="Tahoma"/>
                <a:cs typeface="Tahoma"/>
                <a:sym typeface="Tahoma"/>
              </a:rPr>
            </a:br>
            <a:r>
              <a:rPr lang="en-GB" sz="2800" b="1" i="0" u="none" strike="noStrike" cap="none">
                <a:solidFill>
                  <a:srgbClr val="000000"/>
                </a:solidFill>
                <a:latin typeface="Tahoma"/>
                <a:ea typeface="Tahoma"/>
                <a:cs typeface="Tahoma"/>
                <a:sym typeface="Tahoma"/>
              </a:rPr>
              <a:t>89 T data downloads</a:t>
            </a:r>
            <a:endParaRPr sz="28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4"/>
          <p:cNvPicPr preferRelativeResize="0"/>
          <p:nvPr/>
        </p:nvPicPr>
        <p:blipFill rotWithShape="1">
          <a:blip r:embed="rId3">
            <a:alphaModFix/>
          </a:blip>
          <a:srcRect t="3921" r="13527"/>
          <a:stretch/>
        </p:blipFill>
        <p:spPr>
          <a:xfrm>
            <a:off x="2167732" y="438912"/>
            <a:ext cx="13024123" cy="85770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5"/>
          <p:cNvSpPr txBox="1">
            <a:spLocks noGrp="1"/>
          </p:cNvSpPr>
          <p:nvPr>
            <p:ph type="body" idx="1"/>
          </p:nvPr>
        </p:nvSpPr>
        <p:spPr>
          <a:xfrm>
            <a:off x="1042416" y="2496212"/>
            <a:ext cx="12843925" cy="3045053"/>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longitudinal study</a:t>
            </a:r>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more than 140,000 individuals aged 50 </a:t>
            </a:r>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27 European countries and Israel</a:t>
            </a:r>
            <a:endParaRPr/>
          </a:p>
          <a:p>
            <a:pPr marL="584200" lvl="0" indent="-584200" algn="l" rtl="0">
              <a:lnSpc>
                <a:spcPct val="100000"/>
              </a:lnSpc>
              <a:spcBef>
                <a:spcPts val="0"/>
              </a:spcBef>
              <a:spcAft>
                <a:spcPts val="0"/>
              </a:spcAft>
              <a:buClr>
                <a:schemeClr val="dk1"/>
              </a:buClr>
              <a:buSzPts val="2044"/>
              <a:buFont typeface="Open Sans"/>
              <a:buChar char="•"/>
            </a:pPr>
            <a:r>
              <a:rPr lang="en-GB">
                <a:solidFill>
                  <a:schemeClr val="dk1"/>
                </a:solidFill>
                <a:latin typeface="Open Sans"/>
                <a:ea typeface="Open Sans"/>
                <a:cs typeface="Open Sans"/>
                <a:sym typeface="Open Sans"/>
              </a:rPr>
              <a:t>micro data on health, socio-economic status and social and family networks</a:t>
            </a:r>
            <a:endParaRPr/>
          </a:p>
          <a:p>
            <a:pPr marL="584200" lvl="0" indent="-454406" algn="l" rtl="0">
              <a:lnSpc>
                <a:spcPct val="100000"/>
              </a:lnSpc>
              <a:spcBef>
                <a:spcPts val="0"/>
              </a:spcBef>
              <a:spcAft>
                <a:spcPts val="0"/>
              </a:spcAft>
              <a:buClr>
                <a:srgbClr val="6A6C76"/>
              </a:buClr>
              <a:buSzPts val="2044"/>
              <a:buFont typeface="Tahoma"/>
              <a:buNone/>
            </a:pPr>
            <a:endParaRPr>
              <a:latin typeface="Open Sans Light"/>
              <a:ea typeface="Open Sans Light"/>
              <a:cs typeface="Open Sans Light"/>
              <a:sym typeface="Open Sans Light"/>
            </a:endParaRPr>
          </a:p>
        </p:txBody>
      </p:sp>
      <p:sp>
        <p:nvSpPr>
          <p:cNvPr id="349" name="Google Shape;349;p2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fontScale="90000"/>
          </a:bodyPr>
          <a:lstStyle/>
          <a:p>
            <a:pPr marL="0" lvl="0" indent="0" algn="l" rtl="0">
              <a:lnSpc>
                <a:spcPct val="100000"/>
              </a:lnSpc>
              <a:spcBef>
                <a:spcPts val="0"/>
              </a:spcBef>
              <a:spcAft>
                <a:spcPts val="0"/>
              </a:spcAft>
              <a:buClr>
                <a:schemeClr val="dk1"/>
              </a:buClr>
              <a:buSzPct val="100000"/>
              <a:buFont typeface="Tahoma"/>
              <a:buNone/>
            </a:pPr>
            <a:r>
              <a:rPr lang="en-GB" sz="5200">
                <a:solidFill>
                  <a:schemeClr val="dk1"/>
                </a:solidFill>
              </a:rPr>
              <a:t>Survey of Health, Ageing and Retirement </a:t>
            </a:r>
            <a:br>
              <a:rPr lang="en-GB" sz="5200">
                <a:solidFill>
                  <a:schemeClr val="dk1"/>
                </a:solidFill>
              </a:rPr>
            </a:br>
            <a:r>
              <a:rPr lang="en-GB" sz="5200">
                <a:solidFill>
                  <a:schemeClr val="dk1"/>
                </a:solidFill>
              </a:rPr>
              <a:t>in Europe (</a:t>
            </a:r>
            <a:r>
              <a:rPr lang="en-GB" sz="5200" u="sng">
                <a:solidFill>
                  <a:schemeClr val="dk1"/>
                </a:solidFill>
                <a:hlinkClick r:id="rId3">
                  <a:extLst>
                    <a:ext uri="{A12FA001-AC4F-418D-AE19-62706E023703}">
                      <ahyp:hlinkClr xmlns:ahyp="http://schemas.microsoft.com/office/drawing/2018/hyperlinkcolor" val="tx"/>
                    </a:ext>
                  </a:extLst>
                </a:hlinkClick>
              </a:rPr>
              <a:t>SHARE</a:t>
            </a:r>
            <a:r>
              <a:rPr lang="en-GB" sz="5200">
                <a:solidFill>
                  <a:schemeClr val="dk1"/>
                </a:solidFill>
              </a:rPr>
              <a:t>)</a:t>
            </a:r>
            <a:endParaRPr/>
          </a:p>
        </p:txBody>
      </p:sp>
      <p:pic>
        <p:nvPicPr>
          <p:cNvPr id="350" name="Google Shape;350;p25"/>
          <p:cNvPicPr preferRelativeResize="0"/>
          <p:nvPr/>
        </p:nvPicPr>
        <p:blipFill rotWithShape="1">
          <a:blip r:embed="rId4">
            <a:alphaModFix/>
          </a:blip>
          <a:srcRect/>
          <a:stretch/>
        </p:blipFill>
        <p:spPr>
          <a:xfrm>
            <a:off x="10930565" y="2258176"/>
            <a:ext cx="2541282" cy="1213390"/>
          </a:xfrm>
          <a:prstGeom prst="rect">
            <a:avLst/>
          </a:prstGeom>
          <a:noFill/>
          <a:ln>
            <a:noFill/>
          </a:ln>
        </p:spPr>
      </p:pic>
      <p:pic>
        <p:nvPicPr>
          <p:cNvPr id="351" name="Google Shape;351;p25"/>
          <p:cNvPicPr preferRelativeResize="0"/>
          <p:nvPr/>
        </p:nvPicPr>
        <p:blipFill rotWithShape="1">
          <a:blip r:embed="rId5">
            <a:alphaModFix/>
          </a:blip>
          <a:srcRect t="3256"/>
          <a:stretch/>
        </p:blipFill>
        <p:spPr>
          <a:xfrm>
            <a:off x="3860509" y="4446920"/>
            <a:ext cx="10202496" cy="44211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chemeClr val="dk1"/>
              </a:buClr>
              <a:buSzPts val="5800"/>
              <a:buFont typeface="Tahoma"/>
              <a:buNone/>
            </a:pPr>
            <a:r>
              <a:rPr lang="en-GB">
                <a:solidFill>
                  <a:schemeClr val="dk1"/>
                </a:solidFill>
              </a:rPr>
              <a:t>Examples: Longitudinal studies</a:t>
            </a:r>
            <a:endParaRPr>
              <a:solidFill>
                <a:schemeClr val="dk1"/>
              </a:solidFill>
            </a:endParaRPr>
          </a:p>
        </p:txBody>
      </p:sp>
      <p:sp>
        <p:nvSpPr>
          <p:cNvPr id="357" name="Google Shape;357;p26"/>
          <p:cNvSpPr txBox="1"/>
          <p:nvPr/>
        </p:nvSpPr>
        <p:spPr>
          <a:xfrm>
            <a:off x="908781" y="2240549"/>
            <a:ext cx="12977559" cy="24512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GB" sz="3200" b="0" i="0" u="none" strike="noStrike" cap="none">
                <a:solidFill>
                  <a:schemeClr val="dk1"/>
                </a:solidFill>
                <a:latin typeface="Tahoma"/>
                <a:ea typeface="Tahoma"/>
                <a:cs typeface="Tahoma"/>
                <a:sym typeface="Tahoma"/>
              </a:rPr>
              <a:t>Household panel studies </a:t>
            </a:r>
            <a:endParaRPr/>
          </a:p>
          <a:p>
            <a:pPr marL="0" marR="0" lvl="0" indent="0" algn="l" rtl="0">
              <a:lnSpc>
                <a:spcPct val="90000"/>
              </a:lnSpc>
              <a:spcBef>
                <a:spcPts val="1000"/>
              </a:spcBef>
              <a:spcAft>
                <a:spcPts val="0"/>
              </a:spcAft>
              <a:buClr>
                <a:schemeClr val="dk1"/>
              </a:buClr>
              <a:buSzPts val="3200"/>
              <a:buFont typeface="Arial"/>
              <a:buNone/>
            </a:pPr>
            <a:r>
              <a:rPr lang="en-GB" sz="3200" b="0" i="0" u="none" strike="noStrike" cap="none">
                <a:solidFill>
                  <a:schemeClr val="dk1"/>
                </a:solidFill>
                <a:latin typeface="Tahoma"/>
                <a:ea typeface="Tahoma"/>
                <a:cs typeface="Tahoma"/>
                <a:sym typeface="Tahoma"/>
              </a:rPr>
              <a:t>following households over time and asking questions on a broad range of topics such as household composition, employment, earnings, health, social and political participation and life-satisfaction</a:t>
            </a:r>
            <a:endParaRPr/>
          </a:p>
          <a:p>
            <a:pPr marL="0" marR="0" lvl="0" indent="0" algn="l" rtl="0">
              <a:lnSpc>
                <a:spcPct val="90000"/>
              </a:lnSpc>
              <a:spcBef>
                <a:spcPts val="1000"/>
              </a:spcBef>
              <a:spcAft>
                <a:spcPts val="0"/>
              </a:spcAft>
              <a:buClr>
                <a:srgbClr val="666571"/>
              </a:buClr>
              <a:buSzPts val="3200"/>
              <a:buFont typeface="Arial"/>
              <a:buNone/>
            </a:pPr>
            <a:endParaRPr sz="3200" b="0" i="0" u="none" strike="noStrike" cap="none">
              <a:solidFill>
                <a:schemeClr val="dk1"/>
              </a:solidFill>
              <a:latin typeface="Tahoma"/>
              <a:ea typeface="Tahoma"/>
              <a:cs typeface="Tahoma"/>
              <a:sym typeface="Tahoma"/>
            </a:endParaRPr>
          </a:p>
          <a:p>
            <a:pPr marL="342900" marR="0" lvl="0" indent="-139700" algn="l" rtl="0">
              <a:lnSpc>
                <a:spcPct val="90000"/>
              </a:lnSpc>
              <a:spcBef>
                <a:spcPts val="1000"/>
              </a:spcBef>
              <a:spcAft>
                <a:spcPts val="0"/>
              </a:spcAft>
              <a:buClr>
                <a:srgbClr val="666571"/>
              </a:buClr>
              <a:buSzPts val="3200"/>
              <a:buFont typeface="Arial"/>
              <a:buNone/>
            </a:pPr>
            <a:endParaRPr sz="3200" b="0" i="0" u="none" strike="noStrike" cap="none">
              <a:solidFill>
                <a:schemeClr val="dk1"/>
              </a:solidFill>
              <a:latin typeface="Tahoma"/>
              <a:ea typeface="Tahoma"/>
              <a:cs typeface="Tahoma"/>
              <a:sym typeface="Tahoma"/>
            </a:endParaRPr>
          </a:p>
          <a:p>
            <a:pPr marL="584200" marR="0" lvl="0" indent="-584200" algn="l" rtl="0">
              <a:lnSpc>
                <a:spcPct val="100000"/>
              </a:lnSpc>
              <a:spcBef>
                <a:spcPts val="0"/>
              </a:spcBef>
              <a:spcAft>
                <a:spcPts val="0"/>
              </a:spcAft>
              <a:buClr>
                <a:schemeClr val="dk1"/>
              </a:buClr>
              <a:buSzPts val="2336"/>
              <a:buFont typeface="Arial"/>
              <a:buChar char="•"/>
            </a:pPr>
            <a:r>
              <a:rPr lang="en-GB" sz="3200" b="1" i="0" u="none" strike="noStrike" cap="none">
                <a:solidFill>
                  <a:schemeClr val="dk1"/>
                </a:solidFill>
                <a:latin typeface="Open Sans"/>
                <a:ea typeface="Open Sans"/>
                <a:cs typeface="Open Sans"/>
                <a:sym typeface="Open Sans"/>
              </a:rPr>
              <a:t>German Socio-Economic Panel (SOEP)</a:t>
            </a:r>
            <a:endParaRPr/>
          </a:p>
          <a:p>
            <a:pPr marL="584200" marR="0" lvl="0" indent="-584200" algn="l" rtl="0">
              <a:lnSpc>
                <a:spcPct val="100000"/>
              </a:lnSpc>
              <a:spcBef>
                <a:spcPts val="0"/>
              </a:spcBef>
              <a:spcAft>
                <a:spcPts val="0"/>
              </a:spcAft>
              <a:buClr>
                <a:schemeClr val="dk1"/>
              </a:buClr>
              <a:buSzPts val="2336"/>
              <a:buFont typeface="Arial"/>
              <a:buChar char="•"/>
            </a:pPr>
            <a:r>
              <a:rPr lang="en-GB" sz="3200" b="1" i="0" u="none" strike="noStrike" cap="none">
                <a:solidFill>
                  <a:schemeClr val="dk1"/>
                </a:solidFill>
                <a:latin typeface="Open Sans"/>
                <a:ea typeface="Open Sans"/>
                <a:cs typeface="Open Sans"/>
                <a:sym typeface="Open Sans"/>
              </a:rPr>
              <a:t>Understanding society (and the British Household Panel Study)</a:t>
            </a:r>
            <a:endParaRPr/>
          </a:p>
          <a:p>
            <a:pPr marL="584200" marR="0" lvl="0" indent="-584200" algn="l" rtl="0">
              <a:lnSpc>
                <a:spcPct val="100000"/>
              </a:lnSpc>
              <a:spcBef>
                <a:spcPts val="0"/>
              </a:spcBef>
              <a:spcAft>
                <a:spcPts val="0"/>
              </a:spcAft>
              <a:buClr>
                <a:schemeClr val="dk1"/>
              </a:buClr>
              <a:buSzPts val="2336"/>
              <a:buFont typeface="Arial"/>
              <a:buChar char="•"/>
            </a:pPr>
            <a:r>
              <a:rPr lang="en-GB" sz="3200" b="1" i="0" u="none" strike="noStrike" cap="none">
                <a:solidFill>
                  <a:schemeClr val="dk1"/>
                </a:solidFill>
                <a:latin typeface="Open Sans"/>
                <a:ea typeface="Open Sans"/>
                <a:cs typeface="Open Sans"/>
                <a:sym typeface="Open Sans"/>
              </a:rPr>
              <a:t>Swiss Household </a:t>
            </a:r>
            <a:r>
              <a:rPr lang="en-GB" sz="3200" b="0" i="0" u="none" strike="noStrike" cap="none">
                <a:solidFill>
                  <a:schemeClr val="dk1"/>
                </a:solidFill>
                <a:latin typeface="Tahoma"/>
                <a:ea typeface="Tahoma"/>
                <a:cs typeface="Tahoma"/>
                <a:sym typeface="Tahoma"/>
              </a:rPr>
              <a:t>Panel</a:t>
            </a:r>
            <a:endParaRPr/>
          </a:p>
        </p:txBody>
      </p:sp>
      <p:pic>
        <p:nvPicPr>
          <p:cNvPr id="358" name="Google Shape;358;p26" descr="https://paneldata.org/study_files/soep-core/logo.png"/>
          <p:cNvPicPr preferRelativeResize="0"/>
          <p:nvPr/>
        </p:nvPicPr>
        <p:blipFill rotWithShape="1">
          <a:blip r:embed="rId3">
            <a:alphaModFix/>
          </a:blip>
          <a:srcRect/>
          <a:stretch/>
        </p:blipFill>
        <p:spPr>
          <a:xfrm>
            <a:off x="11728674" y="4691781"/>
            <a:ext cx="1871662" cy="1403350"/>
          </a:xfrm>
          <a:prstGeom prst="rect">
            <a:avLst/>
          </a:prstGeom>
          <a:noFill/>
          <a:ln>
            <a:noFill/>
          </a:ln>
        </p:spPr>
      </p:pic>
      <p:pic>
        <p:nvPicPr>
          <p:cNvPr id="359" name="Google Shape;359;p26"/>
          <p:cNvPicPr preferRelativeResize="0"/>
          <p:nvPr/>
        </p:nvPicPr>
        <p:blipFill rotWithShape="1">
          <a:blip r:embed="rId4">
            <a:alphaModFix/>
          </a:blip>
          <a:srcRect/>
          <a:stretch/>
        </p:blipFill>
        <p:spPr>
          <a:xfrm>
            <a:off x="11164890" y="6888348"/>
            <a:ext cx="3452813" cy="1012825"/>
          </a:xfrm>
          <a:prstGeom prst="rect">
            <a:avLst/>
          </a:prstGeom>
          <a:noFill/>
          <a:ln>
            <a:noFill/>
          </a:ln>
        </p:spPr>
      </p:pic>
      <p:pic>
        <p:nvPicPr>
          <p:cNvPr id="360" name="Google Shape;360;p26" descr="http://forscenter.ch/wp-content/uploads/2013/11/Logo-SHP.jpg"/>
          <p:cNvPicPr preferRelativeResize="0"/>
          <p:nvPr/>
        </p:nvPicPr>
        <p:blipFill rotWithShape="1">
          <a:blip r:embed="rId5">
            <a:alphaModFix/>
          </a:blip>
          <a:srcRect/>
          <a:stretch/>
        </p:blipFill>
        <p:spPr>
          <a:xfrm>
            <a:off x="6809434" y="7901173"/>
            <a:ext cx="3983038" cy="9509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7"/>
          <p:cNvSpPr txBox="1">
            <a:spLocks noGrp="1"/>
          </p:cNvSpPr>
          <p:nvPr>
            <p:ph type="title"/>
          </p:nvPr>
        </p:nvSpPr>
        <p:spPr>
          <a:xfrm>
            <a:off x="804672" y="885495"/>
            <a:ext cx="13926915"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Five key data providing organizations</a:t>
            </a:r>
            <a:endParaRPr/>
          </a:p>
        </p:txBody>
      </p:sp>
      <p:grpSp>
        <p:nvGrpSpPr>
          <p:cNvPr id="366" name="Google Shape;366;p27"/>
          <p:cNvGrpSpPr/>
          <p:nvPr/>
        </p:nvGrpSpPr>
        <p:grpSpPr>
          <a:xfrm>
            <a:off x="-3943906" y="1251324"/>
            <a:ext cx="18757583" cy="7797281"/>
            <a:chOff x="-6551075" y="-1001884"/>
            <a:chExt cx="18757583" cy="7797281"/>
          </a:xfrm>
        </p:grpSpPr>
        <p:sp>
          <p:nvSpPr>
            <p:cNvPr id="367" name="Google Shape;367;p27"/>
            <p:cNvSpPr/>
            <p:nvPr/>
          </p:nvSpPr>
          <p:spPr>
            <a:xfrm>
              <a:off x="-6551075" y="-1001884"/>
              <a:ext cx="7797281" cy="7797281"/>
            </a:xfrm>
            <a:prstGeom prst="blockArc">
              <a:avLst>
                <a:gd name="adj1" fmla="val 18900000"/>
                <a:gd name="adj2" fmla="val 2700000"/>
                <a:gd name="adj3" fmla="val 277"/>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544355" y="361978"/>
              <a:ext cx="11662152" cy="72442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txBox="1"/>
            <p:nvPr/>
          </p:nvSpPr>
          <p:spPr>
            <a:xfrm>
              <a:off x="544355" y="361978"/>
              <a:ext cx="11662152" cy="724420"/>
            </a:xfrm>
            <a:prstGeom prst="rect">
              <a:avLst/>
            </a:prstGeom>
            <a:noFill/>
            <a:ln>
              <a:noFill/>
            </a:ln>
          </p:spPr>
          <p:txBody>
            <a:bodyPr spcFirstLastPara="1" wrap="square" lIns="57500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Eurostat – Statistics office of European Union</a:t>
              </a:r>
              <a:endParaRPr/>
            </a:p>
          </p:txBody>
        </p:sp>
        <p:sp>
          <p:nvSpPr>
            <p:cNvPr id="370" name="Google Shape;370;p27"/>
            <p:cNvSpPr/>
            <p:nvPr/>
          </p:nvSpPr>
          <p:spPr>
            <a:xfrm>
              <a:off x="91592" y="271426"/>
              <a:ext cx="905526" cy="905526"/>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1063454" y="1448262"/>
              <a:ext cx="11143054" cy="72442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txBox="1"/>
            <p:nvPr/>
          </p:nvSpPr>
          <p:spPr>
            <a:xfrm>
              <a:off x="1063454" y="1448262"/>
              <a:ext cx="11143054" cy="724420"/>
            </a:xfrm>
            <a:prstGeom prst="rect">
              <a:avLst/>
            </a:prstGeom>
            <a:noFill/>
            <a:ln>
              <a:noFill/>
            </a:ln>
          </p:spPr>
          <p:txBody>
            <a:bodyPr spcFirstLastPara="1" wrap="square" lIns="57500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LIS - harmonised socio-economic micro datasets</a:t>
              </a:r>
              <a:endParaRPr/>
            </a:p>
          </p:txBody>
        </p:sp>
        <p:sp>
          <p:nvSpPr>
            <p:cNvPr id="373" name="Google Shape;373;p27"/>
            <p:cNvSpPr/>
            <p:nvPr/>
          </p:nvSpPr>
          <p:spPr>
            <a:xfrm>
              <a:off x="610691" y="1357709"/>
              <a:ext cx="905526" cy="905526"/>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1222776" y="2534546"/>
              <a:ext cx="10983732" cy="72442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txBox="1"/>
            <p:nvPr/>
          </p:nvSpPr>
          <p:spPr>
            <a:xfrm>
              <a:off x="1222776" y="2534546"/>
              <a:ext cx="10983732" cy="724420"/>
            </a:xfrm>
            <a:prstGeom prst="rect">
              <a:avLst/>
            </a:prstGeom>
            <a:noFill/>
            <a:ln>
              <a:noFill/>
            </a:ln>
          </p:spPr>
          <p:txBody>
            <a:bodyPr spcFirstLastPara="1" wrap="square" lIns="57500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OECD – key source of comparable statistical, economic and social data </a:t>
              </a:r>
              <a:endParaRPr/>
            </a:p>
          </p:txBody>
        </p:sp>
        <p:sp>
          <p:nvSpPr>
            <p:cNvPr id="376" name="Google Shape;376;p27"/>
            <p:cNvSpPr/>
            <p:nvPr/>
          </p:nvSpPr>
          <p:spPr>
            <a:xfrm>
              <a:off x="770013" y="2443993"/>
              <a:ext cx="905526" cy="905526"/>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063454" y="3620829"/>
              <a:ext cx="11143054" cy="72442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txBox="1"/>
            <p:nvPr/>
          </p:nvSpPr>
          <p:spPr>
            <a:xfrm>
              <a:off x="1063454" y="3620829"/>
              <a:ext cx="11143054" cy="724420"/>
            </a:xfrm>
            <a:prstGeom prst="rect">
              <a:avLst/>
            </a:prstGeom>
            <a:noFill/>
            <a:ln>
              <a:noFill/>
            </a:ln>
          </p:spPr>
          <p:txBody>
            <a:bodyPr spcFirstLastPara="1" wrap="square" lIns="57500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World </a:t>
              </a:r>
              <a:r>
                <a:rPr lang="en-GB" sz="2400" b="0" i="0" u="none" strike="noStrike" cap="none">
                  <a:solidFill>
                    <a:schemeClr val="lt1"/>
                  </a:solidFill>
                  <a:latin typeface="Open Sans Light"/>
                  <a:ea typeface="Open Sans Light"/>
                  <a:cs typeface="Open Sans Light"/>
                  <a:sym typeface="Open Sans Light"/>
                </a:rPr>
                <a:t>Bank - Free and open access to global development data</a:t>
              </a:r>
              <a:endParaRPr/>
            </a:p>
          </p:txBody>
        </p:sp>
        <p:sp>
          <p:nvSpPr>
            <p:cNvPr id="379" name="Google Shape;379;p27"/>
            <p:cNvSpPr/>
            <p:nvPr/>
          </p:nvSpPr>
          <p:spPr>
            <a:xfrm>
              <a:off x="610691" y="3530277"/>
              <a:ext cx="905526" cy="905526"/>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544355" y="4707113"/>
              <a:ext cx="11662152" cy="72442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txBox="1"/>
            <p:nvPr/>
          </p:nvSpPr>
          <p:spPr>
            <a:xfrm>
              <a:off x="544355" y="4707113"/>
              <a:ext cx="11662152" cy="724420"/>
            </a:xfrm>
            <a:prstGeom prst="rect">
              <a:avLst/>
            </a:prstGeom>
            <a:noFill/>
            <a:ln>
              <a:noFill/>
            </a:ln>
          </p:spPr>
          <p:txBody>
            <a:bodyPr spcFirstLastPara="1" wrap="square" lIns="57500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IMF - time series data on economic and financial indicators</a:t>
              </a:r>
              <a:endParaRPr/>
            </a:p>
          </p:txBody>
        </p:sp>
        <p:sp>
          <p:nvSpPr>
            <p:cNvPr id="382" name="Google Shape;382;p27"/>
            <p:cNvSpPr/>
            <p:nvPr/>
          </p:nvSpPr>
          <p:spPr>
            <a:xfrm>
              <a:off x="91592" y="4616560"/>
              <a:ext cx="905526" cy="905526"/>
            </a:xfrm>
            <a:prstGeom prst="ellipse">
              <a:avLst/>
            </a:prstGeom>
            <a:solidFill>
              <a:srgbClr val="A3C9E7"/>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body" idx="1"/>
          </p:nvPr>
        </p:nvSpPr>
        <p:spPr>
          <a:xfrm>
            <a:off x="768096" y="2286001"/>
            <a:ext cx="13118244" cy="6355181"/>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555"/>
              <a:buFont typeface="Tahoma"/>
              <a:buNone/>
            </a:pPr>
            <a:r>
              <a:rPr lang="en-GB" sz="3500"/>
              <a:t>Statistical office of the European Union</a:t>
            </a:r>
            <a:endParaRPr sz="3500"/>
          </a:p>
          <a:p>
            <a:pPr marL="584200" lvl="0" indent="-584200" algn="l" rtl="0">
              <a:lnSpc>
                <a:spcPct val="100000"/>
              </a:lnSpc>
              <a:spcBef>
                <a:spcPts val="600"/>
              </a:spcBef>
              <a:spcAft>
                <a:spcPts val="0"/>
              </a:spcAft>
              <a:buClr>
                <a:srgbClr val="6A6C76"/>
              </a:buClr>
              <a:buSzPts val="2555"/>
              <a:buFont typeface="Tahoma"/>
              <a:buNone/>
            </a:pPr>
            <a:r>
              <a:rPr lang="en-GB" sz="3500"/>
              <a:t>Provides national and sub-national data </a:t>
            </a:r>
            <a:endParaRPr/>
          </a:p>
          <a:p>
            <a:pPr marL="584200" lvl="0" indent="-584200" algn="l" rtl="0">
              <a:lnSpc>
                <a:spcPct val="120000"/>
              </a:lnSpc>
              <a:spcBef>
                <a:spcPts val="0"/>
              </a:spcBef>
              <a:spcAft>
                <a:spcPts val="0"/>
              </a:spcAft>
              <a:buClr>
                <a:srgbClr val="6A6C76"/>
              </a:buClr>
              <a:buSzPts val="2555"/>
              <a:buFont typeface="Tahoma"/>
              <a:buChar char="•"/>
            </a:pPr>
            <a:r>
              <a:rPr lang="en-GB" sz="3500"/>
              <a:t>economy and finance, population and social conditions, industry, trade, agriculture and fisheries, transport, environment and energy and science, technology and innovation</a:t>
            </a:r>
            <a:endParaRPr/>
          </a:p>
          <a:p>
            <a:pPr marL="584200" lvl="0" indent="-584200" algn="l" rtl="0">
              <a:lnSpc>
                <a:spcPct val="100000"/>
              </a:lnSpc>
              <a:spcBef>
                <a:spcPts val="600"/>
              </a:spcBef>
              <a:spcAft>
                <a:spcPts val="0"/>
              </a:spcAft>
              <a:buClr>
                <a:srgbClr val="6A6C76"/>
              </a:buClr>
              <a:buSzPts val="2555"/>
              <a:buFont typeface="Tahoma"/>
              <a:buNone/>
            </a:pPr>
            <a:r>
              <a:rPr lang="en-GB" sz="3500"/>
              <a:t>  Microdata </a:t>
            </a:r>
            <a:endParaRPr/>
          </a:p>
          <a:p>
            <a:pPr marL="584200" lvl="0" indent="-584200" algn="l" rtl="0">
              <a:lnSpc>
                <a:spcPct val="120000"/>
              </a:lnSpc>
              <a:spcBef>
                <a:spcPts val="0"/>
              </a:spcBef>
              <a:spcAft>
                <a:spcPts val="0"/>
              </a:spcAft>
              <a:buClr>
                <a:srgbClr val="6A6C76"/>
              </a:buClr>
              <a:buSzPts val="2555"/>
              <a:buFont typeface="Tahoma"/>
              <a:buChar char="•"/>
            </a:pPr>
            <a:r>
              <a:rPr lang="en-GB" sz="3500"/>
              <a:t>e.g European Community Household Panel, European Union Labour Force Survey, European Union Statistics on Income and Living Conditions</a:t>
            </a:r>
            <a:endParaRPr/>
          </a:p>
          <a:p>
            <a:pPr marL="584200" lvl="0" indent="-454406" algn="l" rtl="0">
              <a:lnSpc>
                <a:spcPct val="100000"/>
              </a:lnSpc>
              <a:spcBef>
                <a:spcPts val="600"/>
              </a:spcBef>
              <a:spcAft>
                <a:spcPts val="0"/>
              </a:spcAft>
              <a:buClr>
                <a:srgbClr val="6A6C76"/>
              </a:buClr>
              <a:buSzPts val="2044"/>
              <a:buFont typeface="Tahoma"/>
              <a:buNone/>
            </a:pPr>
            <a:endParaRPr/>
          </a:p>
        </p:txBody>
      </p:sp>
      <p:sp>
        <p:nvSpPr>
          <p:cNvPr id="388" name="Google Shape;388;p28"/>
          <p:cNvSpPr txBox="1">
            <a:spLocks noGrp="1"/>
          </p:cNvSpPr>
          <p:nvPr>
            <p:ph type="title"/>
          </p:nvPr>
        </p:nvSpPr>
        <p:spPr>
          <a:xfrm>
            <a:off x="768096" y="885495"/>
            <a:ext cx="13118244" cy="1065214"/>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u="sng">
                <a:solidFill>
                  <a:schemeClr val="hlink"/>
                </a:solidFill>
                <a:hlinkClick r:id="rId3"/>
              </a:rPr>
              <a:t>Eurostat</a:t>
            </a:r>
            <a:endParaRPr/>
          </a:p>
        </p:txBody>
      </p:sp>
      <p:pic>
        <p:nvPicPr>
          <p:cNvPr id="389" name="Google Shape;389;p28"/>
          <p:cNvPicPr preferRelativeResize="0"/>
          <p:nvPr/>
        </p:nvPicPr>
        <p:blipFill rotWithShape="1">
          <a:blip r:embed="rId4">
            <a:alphaModFix/>
          </a:blip>
          <a:srcRect/>
          <a:stretch/>
        </p:blipFill>
        <p:spPr>
          <a:xfrm>
            <a:off x="12890313" y="5219342"/>
            <a:ext cx="3295650" cy="10652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u="sng">
                <a:solidFill>
                  <a:schemeClr val="hlink"/>
                </a:solidFill>
                <a:hlinkClick r:id="rId3"/>
              </a:rPr>
              <a:t>Metadata for Official Statistics</a:t>
            </a:r>
            <a:r>
              <a:rPr lang="en-GB"/>
              <a:t> </a:t>
            </a:r>
            <a:endParaRPr/>
          </a:p>
        </p:txBody>
      </p:sp>
      <p:pic>
        <p:nvPicPr>
          <p:cNvPr id="395" name="Google Shape;395;p29">
            <a:hlinkClick r:id="rId3"/>
          </p:cNvPr>
          <p:cNvPicPr preferRelativeResize="0"/>
          <p:nvPr/>
        </p:nvPicPr>
        <p:blipFill rotWithShape="1">
          <a:blip r:embed="rId4">
            <a:alphaModFix/>
          </a:blip>
          <a:srcRect/>
          <a:stretch/>
        </p:blipFill>
        <p:spPr>
          <a:xfrm>
            <a:off x="1572768" y="2237230"/>
            <a:ext cx="13061010" cy="6686768"/>
          </a:xfrm>
          <a:prstGeom prst="rect">
            <a:avLst/>
          </a:prstGeom>
          <a:noFill/>
          <a:ln>
            <a:noFill/>
          </a:ln>
        </p:spPr>
      </p:pic>
      <p:pic>
        <p:nvPicPr>
          <p:cNvPr id="396" name="Google Shape;396;p29"/>
          <p:cNvPicPr preferRelativeResize="0"/>
          <p:nvPr/>
        </p:nvPicPr>
        <p:blipFill rotWithShape="1">
          <a:blip r:embed="rId5">
            <a:alphaModFix/>
          </a:blip>
          <a:srcRect/>
          <a:stretch/>
        </p:blipFill>
        <p:spPr>
          <a:xfrm>
            <a:off x="11921396" y="4494802"/>
            <a:ext cx="2057400" cy="685800"/>
          </a:xfrm>
          <a:prstGeom prst="rect">
            <a:avLst/>
          </a:prstGeom>
          <a:noFill/>
          <a:ln>
            <a:noFill/>
          </a:ln>
        </p:spPr>
      </p:pic>
      <p:pic>
        <p:nvPicPr>
          <p:cNvPr id="397" name="Google Shape;397;p29"/>
          <p:cNvPicPr preferRelativeResize="0"/>
          <p:nvPr/>
        </p:nvPicPr>
        <p:blipFill rotWithShape="1">
          <a:blip r:embed="rId6">
            <a:alphaModFix/>
          </a:blip>
          <a:srcRect/>
          <a:stretch/>
        </p:blipFill>
        <p:spPr>
          <a:xfrm>
            <a:off x="11250781" y="5496772"/>
            <a:ext cx="3382997" cy="686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body" idx="1"/>
          </p:nvPr>
        </p:nvSpPr>
        <p:spPr>
          <a:xfrm>
            <a:off x="741267" y="905155"/>
            <a:ext cx="9725217" cy="9967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234"/>
              <a:buFont typeface="Tahoma"/>
              <a:buNone/>
            </a:pPr>
            <a:r>
              <a:rPr lang="en-GB" sz="5800">
                <a:solidFill>
                  <a:schemeClr val="dk1"/>
                </a:solidFill>
              </a:rPr>
              <a:t>Data types and sources</a:t>
            </a:r>
            <a:endParaRPr sz="58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30"/>
          <p:cNvPicPr preferRelativeResize="0"/>
          <p:nvPr/>
        </p:nvPicPr>
        <p:blipFill rotWithShape="1">
          <a:blip r:embed="rId3">
            <a:alphaModFix/>
          </a:blip>
          <a:srcRect/>
          <a:stretch/>
        </p:blipFill>
        <p:spPr>
          <a:xfrm>
            <a:off x="2839524" y="438912"/>
            <a:ext cx="10687191" cy="8668512"/>
          </a:xfrm>
          <a:prstGeom prst="rect">
            <a:avLst/>
          </a:prstGeom>
          <a:noFill/>
          <a:ln>
            <a:noFill/>
          </a:ln>
        </p:spPr>
      </p:pic>
      <p:sp>
        <p:nvSpPr>
          <p:cNvPr id="403" name="Google Shape;403;p30"/>
          <p:cNvSpPr txBox="1"/>
          <p:nvPr/>
        </p:nvSpPr>
        <p:spPr>
          <a:xfrm>
            <a:off x="13510478" y="8427151"/>
            <a:ext cx="13426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Open Sans Light"/>
              <a:buNone/>
            </a:pPr>
            <a:r>
              <a:rPr lang="en-GB" sz="1400" b="1" i="0" u="none" strike="noStrike" cap="none">
                <a:solidFill>
                  <a:srgbClr val="000000"/>
                </a:solidFill>
                <a:latin typeface="Open Sans Light"/>
                <a:ea typeface="Open Sans Light"/>
                <a:cs typeface="Open Sans Light"/>
                <a:sym typeface="Open Sans Light"/>
              </a:rPr>
              <a:t>Source: </a:t>
            </a:r>
            <a:r>
              <a:rPr lang="en-GB" sz="1400" b="1" i="0" u="sng" strike="noStrike" cap="none">
                <a:solidFill>
                  <a:srgbClr val="000000"/>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MISSY</a:t>
            </a:r>
            <a:endParaRPr sz="1400" b="1"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31"/>
          <p:cNvPicPr preferRelativeResize="0"/>
          <p:nvPr/>
        </p:nvPicPr>
        <p:blipFill rotWithShape="1">
          <a:blip r:embed="rId3">
            <a:alphaModFix/>
          </a:blip>
          <a:srcRect/>
          <a:stretch/>
        </p:blipFill>
        <p:spPr>
          <a:xfrm>
            <a:off x="3025552" y="994612"/>
            <a:ext cx="10275401" cy="7757130"/>
          </a:xfrm>
          <a:prstGeom prst="rect">
            <a:avLst/>
          </a:prstGeom>
          <a:noFill/>
          <a:ln>
            <a:noFill/>
          </a:ln>
        </p:spPr>
      </p:pic>
      <p:sp>
        <p:nvSpPr>
          <p:cNvPr id="409" name="Google Shape;409;p31"/>
          <p:cNvSpPr txBox="1"/>
          <p:nvPr/>
        </p:nvSpPr>
        <p:spPr>
          <a:xfrm>
            <a:off x="13639761" y="8443966"/>
            <a:ext cx="177481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Open Sans Light"/>
              <a:buNone/>
            </a:pPr>
            <a:r>
              <a:rPr lang="en-GB" sz="1400" b="1" i="0" u="none" strike="noStrike" cap="none">
                <a:solidFill>
                  <a:srgbClr val="000000"/>
                </a:solidFill>
                <a:latin typeface="Open Sans Light"/>
                <a:ea typeface="Open Sans Light"/>
                <a:cs typeface="Open Sans Light"/>
                <a:sym typeface="Open Sans Light"/>
              </a:rPr>
              <a:t>Source: </a:t>
            </a:r>
            <a:r>
              <a:rPr lang="en-GB" sz="1400" b="1" i="0" u="sng" strike="noStrike" cap="none">
                <a:solidFill>
                  <a:srgbClr val="000000"/>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CIMES</a:t>
            </a:r>
            <a:endParaRPr sz="1400" b="1" i="0" u="none" strike="noStrike" cap="none">
              <a:solidFill>
                <a:srgbClr val="000000"/>
              </a:solidFill>
              <a:latin typeface="Open Sans Light"/>
              <a:ea typeface="Open Sans Light"/>
              <a:cs typeface="Open Sans Light"/>
              <a:sym typeface="Open Sans Light"/>
            </a:endParaRPr>
          </a:p>
        </p:txBody>
      </p:sp>
      <p:pic>
        <p:nvPicPr>
          <p:cNvPr id="410" name="Google Shape;410;p31"/>
          <p:cNvPicPr preferRelativeResize="0"/>
          <p:nvPr/>
        </p:nvPicPr>
        <p:blipFill rotWithShape="1">
          <a:blip r:embed="rId5">
            <a:alphaModFix/>
          </a:blip>
          <a:srcRect/>
          <a:stretch/>
        </p:blipFill>
        <p:spPr>
          <a:xfrm>
            <a:off x="9862428" y="195950"/>
            <a:ext cx="3438525" cy="638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32"/>
          <p:cNvPicPr preferRelativeResize="0"/>
          <p:nvPr/>
        </p:nvPicPr>
        <p:blipFill rotWithShape="1">
          <a:blip r:embed="rId3">
            <a:alphaModFix/>
          </a:blip>
          <a:srcRect/>
          <a:stretch/>
        </p:blipFill>
        <p:spPr>
          <a:xfrm>
            <a:off x="2518509" y="438912"/>
            <a:ext cx="10618627" cy="8280034"/>
          </a:xfrm>
          <a:prstGeom prst="rect">
            <a:avLst/>
          </a:prstGeom>
          <a:noFill/>
          <a:ln>
            <a:noFill/>
          </a:ln>
        </p:spPr>
      </p:pic>
      <p:sp>
        <p:nvSpPr>
          <p:cNvPr id="416" name="Google Shape;416;p32"/>
          <p:cNvSpPr txBox="1"/>
          <p:nvPr/>
        </p:nvSpPr>
        <p:spPr>
          <a:xfrm>
            <a:off x="13397713" y="8411170"/>
            <a:ext cx="177481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Open Sans Light"/>
              <a:buNone/>
            </a:pPr>
            <a:r>
              <a:rPr lang="en-GB" sz="1400" b="1" i="0" u="none" strike="noStrike" cap="none">
                <a:solidFill>
                  <a:srgbClr val="000000"/>
                </a:solidFill>
                <a:latin typeface="Open Sans Light"/>
                <a:ea typeface="Open Sans Light"/>
                <a:cs typeface="Open Sans Light"/>
                <a:sym typeface="Open Sans Light"/>
              </a:rPr>
              <a:t>Source: </a:t>
            </a:r>
            <a:r>
              <a:rPr lang="en-GB" sz="1400" b="1" i="0" u="sng" strike="noStrike" cap="none">
                <a:solidFill>
                  <a:srgbClr val="000000"/>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CIMES</a:t>
            </a:r>
            <a:endParaRPr sz="1400" b="1" i="0" u="none" strike="noStrike" cap="none">
              <a:solidFill>
                <a:srgbClr val="000000"/>
              </a:solidFill>
              <a:latin typeface="Open Sans Light"/>
              <a:ea typeface="Open Sans Light"/>
              <a:cs typeface="Open Sans Light"/>
              <a:sym typeface="Open Sans Light"/>
            </a:endParaRPr>
          </a:p>
        </p:txBody>
      </p:sp>
      <p:pic>
        <p:nvPicPr>
          <p:cNvPr id="417" name="Google Shape;417;p32"/>
          <p:cNvPicPr preferRelativeResize="0"/>
          <p:nvPr/>
        </p:nvPicPr>
        <p:blipFill rotWithShape="1">
          <a:blip r:embed="rId5">
            <a:alphaModFix/>
          </a:blip>
          <a:srcRect/>
          <a:stretch/>
        </p:blipFill>
        <p:spPr>
          <a:xfrm>
            <a:off x="13453269" y="4755757"/>
            <a:ext cx="3438525" cy="638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3"/>
          <p:cNvSpPr txBox="1">
            <a:spLocks noGrp="1"/>
          </p:cNvSpPr>
          <p:nvPr>
            <p:ph type="body" idx="1"/>
          </p:nvPr>
        </p:nvSpPr>
        <p:spPr>
          <a:xfrm>
            <a:off x="2849296" y="2125385"/>
            <a:ext cx="11037044" cy="425246"/>
          </a:xfrm>
          <a:prstGeom prst="rect">
            <a:avLst/>
          </a:prstGeom>
          <a:noFill/>
          <a:ln>
            <a:noFill/>
          </a:ln>
        </p:spPr>
        <p:txBody>
          <a:bodyPr spcFirstLastPara="1" wrap="square" lIns="91425" tIns="45700" rIns="91425" bIns="45700" anchor="t" anchorCtr="0">
            <a:normAutofit fontScale="25000" lnSpcReduction="20000"/>
          </a:bodyPr>
          <a:lstStyle/>
          <a:p>
            <a:pPr marL="145161" lvl="0" indent="0" algn="l" rtl="0">
              <a:lnSpc>
                <a:spcPct val="100000"/>
              </a:lnSpc>
              <a:spcBef>
                <a:spcPts val="0"/>
              </a:spcBef>
              <a:spcAft>
                <a:spcPts val="0"/>
              </a:spcAft>
              <a:buClr>
                <a:srgbClr val="6A6C76"/>
              </a:buClr>
              <a:buSzPct val="73000"/>
              <a:buFont typeface="Tahoma"/>
              <a:buNone/>
            </a:pPr>
            <a:r>
              <a:rPr lang="en-GB" sz="12800"/>
              <a:t>Some research projects share research data through project websites</a:t>
            </a:r>
            <a:endParaRPr sz="12800"/>
          </a:p>
          <a:p>
            <a:pPr marL="145161" lvl="0" indent="0" algn="l" rtl="0">
              <a:lnSpc>
                <a:spcPct val="100000"/>
              </a:lnSpc>
              <a:spcBef>
                <a:spcPts val="1200"/>
              </a:spcBef>
              <a:spcAft>
                <a:spcPts val="0"/>
              </a:spcAft>
              <a:buClr>
                <a:srgbClr val="6A6C76"/>
              </a:buClr>
              <a:buSzPct val="73000"/>
              <a:buFont typeface="Tahoma"/>
              <a:buNone/>
            </a:pPr>
            <a:endParaRPr sz="12800"/>
          </a:p>
          <a:p>
            <a:pPr marL="145161" lvl="0" indent="0" algn="l" rtl="0">
              <a:lnSpc>
                <a:spcPct val="100000"/>
              </a:lnSpc>
              <a:spcBef>
                <a:spcPts val="600"/>
              </a:spcBef>
              <a:spcAft>
                <a:spcPts val="0"/>
              </a:spcAft>
              <a:buClr>
                <a:srgbClr val="6A6C76"/>
              </a:buClr>
              <a:buSzPct val="73000"/>
              <a:buFont typeface="Tahoma"/>
              <a:buNone/>
            </a:pPr>
            <a:endParaRPr sz="12800"/>
          </a:p>
          <a:p>
            <a:pPr marL="145161" lvl="0" indent="0" algn="l" rtl="0">
              <a:lnSpc>
                <a:spcPct val="100000"/>
              </a:lnSpc>
              <a:spcBef>
                <a:spcPts val="600"/>
              </a:spcBef>
              <a:spcAft>
                <a:spcPts val="0"/>
              </a:spcAft>
              <a:buClr>
                <a:srgbClr val="6A6C76"/>
              </a:buClr>
              <a:buSzPct val="73000"/>
              <a:buFont typeface="Tahoma"/>
              <a:buNone/>
            </a:pPr>
            <a:endParaRPr sz="12800"/>
          </a:p>
          <a:p>
            <a:pPr marL="145161" lvl="0" indent="0" algn="l" rtl="0">
              <a:lnSpc>
                <a:spcPct val="100000"/>
              </a:lnSpc>
              <a:spcBef>
                <a:spcPts val="600"/>
              </a:spcBef>
              <a:spcAft>
                <a:spcPts val="0"/>
              </a:spcAft>
              <a:buClr>
                <a:srgbClr val="6A6C76"/>
              </a:buClr>
              <a:buSzPct val="73000"/>
              <a:buFont typeface="Tahoma"/>
              <a:buNone/>
            </a:pPr>
            <a:endParaRPr/>
          </a:p>
          <a:p>
            <a:pPr marL="145161" lvl="0" indent="0" algn="l" rtl="0">
              <a:lnSpc>
                <a:spcPct val="100000"/>
              </a:lnSpc>
              <a:spcBef>
                <a:spcPts val="600"/>
              </a:spcBef>
              <a:spcAft>
                <a:spcPts val="0"/>
              </a:spcAft>
              <a:buClr>
                <a:srgbClr val="6A6C76"/>
              </a:buClr>
              <a:buSzPct val="73000"/>
              <a:buFont typeface="Tahoma"/>
              <a:buNone/>
            </a:pPr>
            <a:r>
              <a:rPr lang="en-GB" sz="8000" u="sng">
                <a:solidFill>
                  <a:schemeClr val="hlink"/>
                </a:solidFill>
                <a:hlinkClick r:id="rId3"/>
              </a:rPr>
              <a:t>http://cwed2.org/</a:t>
            </a:r>
            <a:endParaRPr sz="8000"/>
          </a:p>
          <a:p>
            <a:pPr marL="584200" lvl="0" indent="-551751" algn="l" rtl="0">
              <a:lnSpc>
                <a:spcPct val="100000"/>
              </a:lnSpc>
              <a:spcBef>
                <a:spcPts val="600"/>
              </a:spcBef>
              <a:spcAft>
                <a:spcPts val="0"/>
              </a:spcAft>
              <a:buClr>
                <a:srgbClr val="6A6C76"/>
              </a:buClr>
              <a:buSzPct val="73000"/>
              <a:buFont typeface="Tahoma"/>
              <a:buNone/>
            </a:pPr>
            <a:endParaRPr/>
          </a:p>
        </p:txBody>
      </p:sp>
      <p:sp>
        <p:nvSpPr>
          <p:cNvPr id="423" name="Google Shape;423;p3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Direct from project websites</a:t>
            </a:r>
            <a:endParaRPr/>
          </a:p>
        </p:txBody>
      </p:sp>
      <p:pic>
        <p:nvPicPr>
          <p:cNvPr id="424" name="Google Shape;424;p33"/>
          <p:cNvPicPr preferRelativeResize="0"/>
          <p:nvPr/>
        </p:nvPicPr>
        <p:blipFill rotWithShape="1">
          <a:blip r:embed="rId4">
            <a:alphaModFix/>
          </a:blip>
          <a:srcRect/>
          <a:stretch/>
        </p:blipFill>
        <p:spPr>
          <a:xfrm>
            <a:off x="6009372" y="2952967"/>
            <a:ext cx="8472288" cy="60651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4"/>
          <p:cNvSpPr txBox="1">
            <a:spLocks noGrp="1"/>
          </p:cNvSpPr>
          <p:nvPr>
            <p:ph type="body" idx="1"/>
          </p:nvPr>
        </p:nvSpPr>
        <p:spPr>
          <a:xfrm>
            <a:off x="3151609" y="2524722"/>
            <a:ext cx="11579978" cy="2038841"/>
          </a:xfrm>
          <a:prstGeom prst="rect">
            <a:avLst/>
          </a:prstGeom>
          <a:noFill/>
          <a:ln>
            <a:noFill/>
          </a:ln>
        </p:spPr>
        <p:txBody>
          <a:bodyPr spcFirstLastPara="1" wrap="square" lIns="91425" tIns="45700" rIns="91425" bIns="45700" anchor="t" anchorCtr="0">
            <a:normAutofit/>
          </a:bodyPr>
          <a:lstStyle/>
          <a:p>
            <a:pPr marL="145161" lvl="0" indent="0" algn="l" rtl="0">
              <a:lnSpc>
                <a:spcPct val="100000"/>
              </a:lnSpc>
              <a:spcBef>
                <a:spcPts val="0"/>
              </a:spcBef>
              <a:spcAft>
                <a:spcPts val="0"/>
              </a:spcAft>
              <a:buClr>
                <a:srgbClr val="6A6C76"/>
              </a:buClr>
              <a:buSzPts val="2628"/>
              <a:buFont typeface="Tahoma"/>
              <a:buNone/>
            </a:pPr>
            <a:r>
              <a:rPr lang="en-GB" sz="3600">
                <a:latin typeface="Tahoma"/>
                <a:ea typeface="Tahoma"/>
                <a:cs typeface="Tahoma"/>
                <a:sym typeface="Tahoma"/>
              </a:rPr>
              <a:t>Digital archives collecting, preserving and displaying datasets, related documentation and metadata. </a:t>
            </a:r>
            <a:endParaRPr/>
          </a:p>
          <a:p>
            <a:pPr marL="145161" lvl="0" indent="0" algn="l" rtl="0">
              <a:lnSpc>
                <a:spcPct val="100000"/>
              </a:lnSpc>
              <a:spcBef>
                <a:spcPts val="600"/>
              </a:spcBef>
              <a:spcAft>
                <a:spcPts val="0"/>
              </a:spcAft>
              <a:buClr>
                <a:srgbClr val="6A6C76"/>
              </a:buClr>
              <a:buSzPts val="2044"/>
              <a:buFont typeface="Tahoma"/>
              <a:buNone/>
            </a:pPr>
            <a:endParaRPr>
              <a:latin typeface="Tahoma"/>
              <a:ea typeface="Tahoma"/>
              <a:cs typeface="Tahoma"/>
              <a:sym typeface="Tahoma"/>
            </a:endParaRPr>
          </a:p>
        </p:txBody>
      </p:sp>
      <p:sp>
        <p:nvSpPr>
          <p:cNvPr id="430" name="Google Shape;430;p3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latin typeface="Tahoma"/>
                <a:ea typeface="Tahoma"/>
                <a:cs typeface="Tahoma"/>
                <a:sym typeface="Tahoma"/>
              </a:rPr>
              <a:t>Data repositories </a:t>
            </a:r>
            <a:endParaRPr>
              <a:latin typeface="Tahoma"/>
              <a:ea typeface="Tahoma"/>
              <a:cs typeface="Tahoma"/>
              <a:sym typeface="Tahoma"/>
            </a:endParaRPr>
          </a:p>
        </p:txBody>
      </p:sp>
      <p:sp>
        <p:nvSpPr>
          <p:cNvPr id="431" name="Google Shape;431;p34"/>
          <p:cNvSpPr/>
          <p:nvPr/>
        </p:nvSpPr>
        <p:spPr>
          <a:xfrm>
            <a:off x="6066547" y="4238306"/>
            <a:ext cx="460254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ahoma"/>
              <a:buNone/>
            </a:pPr>
            <a:r>
              <a:rPr lang="en-GB" sz="3600" b="1" i="0" u="none" strike="noStrike" cap="none">
                <a:solidFill>
                  <a:schemeClr val="dk1"/>
                </a:solidFill>
                <a:latin typeface="Tahoma"/>
                <a:ea typeface="Tahoma"/>
                <a:cs typeface="Tahoma"/>
                <a:sym typeface="Tahoma"/>
              </a:rPr>
              <a:t>Types of repository</a:t>
            </a:r>
            <a:endParaRPr/>
          </a:p>
        </p:txBody>
      </p:sp>
      <p:grpSp>
        <p:nvGrpSpPr>
          <p:cNvPr id="432" name="Google Shape;432;p34"/>
          <p:cNvGrpSpPr/>
          <p:nvPr/>
        </p:nvGrpSpPr>
        <p:grpSpPr>
          <a:xfrm>
            <a:off x="6777828" y="5205710"/>
            <a:ext cx="4043999" cy="2930508"/>
            <a:chOff x="3877542" y="0"/>
            <a:chExt cx="3366536" cy="2419351"/>
          </a:xfrm>
        </p:grpSpPr>
        <p:sp>
          <p:nvSpPr>
            <p:cNvPr id="433" name="Google Shape;433;p34"/>
            <p:cNvSpPr/>
            <p:nvPr/>
          </p:nvSpPr>
          <p:spPr>
            <a:xfrm>
              <a:off x="3906521" y="0"/>
              <a:ext cx="3337557" cy="2419351"/>
            </a:xfrm>
            <a:prstGeom prst="roundRect">
              <a:avLst>
                <a:gd name="adj" fmla="val 10000"/>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txBox="1"/>
            <p:nvPr/>
          </p:nvSpPr>
          <p:spPr>
            <a:xfrm>
              <a:off x="3877542" y="94788"/>
              <a:ext cx="3195837" cy="2277631"/>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400"/>
                <a:buFont typeface="Tahoma"/>
                <a:buNone/>
              </a:pPr>
              <a:r>
                <a:rPr lang="en-GB" sz="2400" b="1" i="0" u="none" strike="noStrike" cap="none">
                  <a:solidFill>
                    <a:schemeClr val="lt1"/>
                  </a:solidFill>
                  <a:latin typeface="Tahoma"/>
                  <a:ea typeface="Tahoma"/>
                  <a:cs typeface="Tahoma"/>
                  <a:sym typeface="Tahoma"/>
                </a:rPr>
                <a:t>institutional research data repositories e.g. universities</a:t>
              </a:r>
              <a:endParaRPr/>
            </a:p>
          </p:txBody>
        </p:sp>
      </p:grpSp>
      <p:grpSp>
        <p:nvGrpSpPr>
          <p:cNvPr id="435" name="Google Shape;435;p34"/>
          <p:cNvGrpSpPr/>
          <p:nvPr/>
        </p:nvGrpSpPr>
        <p:grpSpPr>
          <a:xfrm>
            <a:off x="11006426" y="5205710"/>
            <a:ext cx="3725162" cy="2932450"/>
            <a:chOff x="7804788" y="0"/>
            <a:chExt cx="3337557" cy="2419351"/>
          </a:xfrm>
        </p:grpSpPr>
        <p:sp>
          <p:nvSpPr>
            <p:cNvPr id="436" name="Google Shape;436;p34"/>
            <p:cNvSpPr/>
            <p:nvPr/>
          </p:nvSpPr>
          <p:spPr>
            <a:xfrm>
              <a:off x="7804788" y="0"/>
              <a:ext cx="3337557" cy="2419351"/>
            </a:xfrm>
            <a:prstGeom prst="roundRect">
              <a:avLst>
                <a:gd name="adj" fmla="val 10000"/>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txBox="1"/>
            <p:nvPr/>
          </p:nvSpPr>
          <p:spPr>
            <a:xfrm>
              <a:off x="7875648" y="70860"/>
              <a:ext cx="3195837" cy="2277631"/>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400"/>
                <a:buFont typeface="Tahoma"/>
                <a:buNone/>
              </a:pPr>
              <a:r>
                <a:rPr lang="en-GB" sz="2400" b="1" i="0" u="none" strike="noStrike" cap="none">
                  <a:solidFill>
                    <a:schemeClr val="lt1"/>
                  </a:solidFill>
                  <a:latin typeface="Tahoma"/>
                  <a:ea typeface="Tahoma"/>
                  <a:cs typeface="Tahoma"/>
                  <a:sym typeface="Tahoma"/>
                </a:rPr>
                <a:t>general purpose repositories  e.g. Zenodo, Figshare, Harvard Dataverse </a:t>
              </a:r>
              <a:endParaRPr/>
            </a:p>
          </p:txBody>
        </p:sp>
      </p:grpSp>
      <p:grpSp>
        <p:nvGrpSpPr>
          <p:cNvPr id="438" name="Google Shape;438;p34"/>
          <p:cNvGrpSpPr/>
          <p:nvPr/>
        </p:nvGrpSpPr>
        <p:grpSpPr>
          <a:xfrm>
            <a:off x="2314036" y="5220268"/>
            <a:ext cx="4299884" cy="2915951"/>
            <a:chOff x="8254" y="0"/>
            <a:chExt cx="3337557" cy="2419351"/>
          </a:xfrm>
        </p:grpSpPr>
        <p:sp>
          <p:nvSpPr>
            <p:cNvPr id="439" name="Google Shape;439;p34"/>
            <p:cNvSpPr/>
            <p:nvPr/>
          </p:nvSpPr>
          <p:spPr>
            <a:xfrm>
              <a:off x="8254" y="0"/>
              <a:ext cx="3337557" cy="2419351"/>
            </a:xfrm>
            <a:prstGeom prst="roundRect">
              <a:avLst>
                <a:gd name="adj" fmla="val 10000"/>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txBox="1"/>
            <p:nvPr/>
          </p:nvSpPr>
          <p:spPr>
            <a:xfrm>
              <a:off x="79114" y="70860"/>
              <a:ext cx="3195837" cy="2277631"/>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400"/>
                <a:buFont typeface="Tahoma"/>
                <a:buNone/>
              </a:pPr>
              <a:r>
                <a:rPr lang="en-GB" sz="2400" b="1" i="0" u="none" strike="noStrike" cap="none">
                  <a:solidFill>
                    <a:schemeClr val="lt1"/>
                  </a:solidFill>
                  <a:latin typeface="Tahoma"/>
                  <a:ea typeface="Tahoma"/>
                  <a:cs typeface="Tahoma"/>
                  <a:sym typeface="Tahoma"/>
                </a:rPr>
                <a:t>domain-specific trusted repositories (e.g. CESSDA archives) - focus on high-quality data with a potential for reuse</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5"/>
          <p:cNvSpPr txBox="1">
            <a:spLocks noGrp="1"/>
          </p:cNvSpPr>
          <p:nvPr>
            <p:ph type="body" idx="1"/>
          </p:nvPr>
        </p:nvSpPr>
        <p:spPr>
          <a:xfrm>
            <a:off x="1057072" y="3075432"/>
            <a:ext cx="11037044" cy="3602736"/>
          </a:xfrm>
          <a:prstGeom prst="rect">
            <a:avLst/>
          </a:prstGeom>
          <a:noFill/>
          <a:ln>
            <a:noFill/>
          </a:ln>
        </p:spPr>
        <p:txBody>
          <a:bodyPr spcFirstLastPara="1" wrap="square" lIns="91425" tIns="45700" rIns="91425" bIns="45700" anchor="t" anchorCtr="0">
            <a:normAutofit fontScale="25000" lnSpcReduction="20000"/>
          </a:bodyPr>
          <a:lstStyle/>
          <a:p>
            <a:pPr marL="584200" lvl="0" indent="-551751" algn="l" rtl="0">
              <a:lnSpc>
                <a:spcPct val="100000"/>
              </a:lnSpc>
              <a:spcBef>
                <a:spcPts val="0"/>
              </a:spcBef>
              <a:spcAft>
                <a:spcPts val="0"/>
              </a:spcAft>
              <a:buClr>
                <a:srgbClr val="6A6C76"/>
              </a:buClr>
              <a:buSzPct val="73000"/>
              <a:buFont typeface="Tahoma"/>
              <a:buNone/>
            </a:pPr>
            <a:endParaRPr/>
          </a:p>
          <a:p>
            <a:pPr marL="584200" lvl="0" indent="-551751" algn="l" rtl="0">
              <a:lnSpc>
                <a:spcPct val="100000"/>
              </a:lnSpc>
              <a:spcBef>
                <a:spcPts val="600"/>
              </a:spcBef>
              <a:spcAft>
                <a:spcPts val="0"/>
              </a:spcAft>
              <a:buClr>
                <a:srgbClr val="6A6C76"/>
              </a:buClr>
              <a:buSzPct val="73000"/>
              <a:buFont typeface="Tahoma"/>
              <a:buNone/>
            </a:pPr>
            <a:endParaRPr/>
          </a:p>
          <a:p>
            <a:pPr marL="145161" lvl="0" indent="0" algn="l" rtl="0">
              <a:lnSpc>
                <a:spcPct val="100000"/>
              </a:lnSpc>
              <a:spcBef>
                <a:spcPts val="600"/>
              </a:spcBef>
              <a:spcAft>
                <a:spcPts val="0"/>
              </a:spcAft>
              <a:buClr>
                <a:srgbClr val="6A6C76"/>
              </a:buClr>
              <a:buSzPct val="73000"/>
              <a:buFont typeface="Tahoma"/>
              <a:buNone/>
            </a:pPr>
            <a:endParaRPr/>
          </a:p>
          <a:p>
            <a:pPr marL="145161" lvl="0" indent="0" algn="l" rtl="0">
              <a:lnSpc>
                <a:spcPct val="100000"/>
              </a:lnSpc>
              <a:spcBef>
                <a:spcPts val="600"/>
              </a:spcBef>
              <a:spcAft>
                <a:spcPts val="0"/>
              </a:spcAft>
              <a:buClr>
                <a:srgbClr val="6A6C76"/>
              </a:buClr>
              <a:buSzPct val="73000"/>
              <a:buFont typeface="Tahoma"/>
              <a:buNone/>
            </a:pPr>
            <a:r>
              <a:rPr lang="en-GB" sz="12800"/>
              <a:t>A registry of research data repositories </a:t>
            </a:r>
            <a:endParaRPr/>
          </a:p>
          <a:p>
            <a:pPr marL="145161" lvl="0" indent="0" algn="l" rtl="0">
              <a:lnSpc>
                <a:spcPct val="100000"/>
              </a:lnSpc>
              <a:spcBef>
                <a:spcPts val="600"/>
              </a:spcBef>
              <a:spcAft>
                <a:spcPts val="0"/>
              </a:spcAft>
              <a:buClr>
                <a:srgbClr val="6A6C76"/>
              </a:buClr>
              <a:buSzPct val="73000"/>
              <a:buFont typeface="Tahoma"/>
              <a:buNone/>
            </a:pPr>
            <a:endParaRPr sz="12800"/>
          </a:p>
          <a:p>
            <a:pPr marL="145161" lvl="0" indent="0" algn="l" rtl="0">
              <a:lnSpc>
                <a:spcPct val="100000"/>
              </a:lnSpc>
              <a:spcBef>
                <a:spcPts val="600"/>
              </a:spcBef>
              <a:spcAft>
                <a:spcPts val="0"/>
              </a:spcAft>
              <a:buClr>
                <a:srgbClr val="6A6C76"/>
              </a:buClr>
              <a:buSzPct val="73000"/>
              <a:buFont typeface="Tahoma"/>
              <a:buNone/>
            </a:pPr>
            <a:r>
              <a:rPr lang="en-GB" sz="12800"/>
              <a:t>Search </a:t>
            </a:r>
            <a:endParaRPr/>
          </a:p>
          <a:p>
            <a:pPr marL="584200" lvl="0" indent="-584200" algn="l" rtl="0">
              <a:lnSpc>
                <a:spcPct val="100000"/>
              </a:lnSpc>
              <a:spcBef>
                <a:spcPts val="600"/>
              </a:spcBef>
              <a:spcAft>
                <a:spcPts val="0"/>
              </a:spcAft>
              <a:buClr>
                <a:srgbClr val="6A6C76"/>
              </a:buClr>
              <a:buSzPct val="73000"/>
              <a:buFont typeface="Tahoma"/>
              <a:buChar char="•"/>
            </a:pPr>
            <a:r>
              <a:rPr lang="en-GB" sz="12800"/>
              <a:t>by subject, content type and country</a:t>
            </a:r>
            <a:endParaRPr/>
          </a:p>
          <a:p>
            <a:pPr marL="584200" lvl="0" indent="-584200" algn="l" rtl="0">
              <a:lnSpc>
                <a:spcPct val="100000"/>
              </a:lnSpc>
              <a:spcBef>
                <a:spcPts val="600"/>
              </a:spcBef>
              <a:spcAft>
                <a:spcPts val="0"/>
              </a:spcAft>
              <a:buClr>
                <a:srgbClr val="6A6C76"/>
              </a:buClr>
              <a:buSzPct val="73000"/>
              <a:buFont typeface="Tahoma"/>
              <a:buChar char="•"/>
            </a:pPr>
            <a:r>
              <a:rPr lang="en-GB" sz="12800"/>
              <a:t>for data archives with a certificate (a trusted repository), open access or for data sets that have a persistent identifier</a:t>
            </a:r>
            <a:endParaRPr/>
          </a:p>
        </p:txBody>
      </p:sp>
      <p:pic>
        <p:nvPicPr>
          <p:cNvPr id="446" name="Google Shape;446;p35" descr="re3data logo"/>
          <p:cNvPicPr preferRelativeResize="0"/>
          <p:nvPr/>
        </p:nvPicPr>
        <p:blipFill rotWithShape="1">
          <a:blip r:embed="rId3">
            <a:alphaModFix/>
          </a:blip>
          <a:srcRect/>
          <a:stretch/>
        </p:blipFill>
        <p:spPr>
          <a:xfrm>
            <a:off x="1241907" y="567121"/>
            <a:ext cx="4757320" cy="140244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36"/>
          <p:cNvPicPr preferRelativeResize="0"/>
          <p:nvPr/>
        </p:nvPicPr>
        <p:blipFill rotWithShape="1">
          <a:blip r:embed="rId3">
            <a:alphaModFix/>
          </a:blip>
          <a:srcRect/>
          <a:stretch/>
        </p:blipFill>
        <p:spPr>
          <a:xfrm>
            <a:off x="3265011" y="101873"/>
            <a:ext cx="9875520" cy="8724115"/>
          </a:xfrm>
          <a:prstGeom prst="rect">
            <a:avLst/>
          </a:prstGeom>
          <a:noFill/>
          <a:ln>
            <a:noFill/>
          </a:ln>
        </p:spPr>
      </p:pic>
      <p:sp>
        <p:nvSpPr>
          <p:cNvPr id="452" name="Google Shape;452;p36"/>
          <p:cNvSpPr/>
          <p:nvPr/>
        </p:nvSpPr>
        <p:spPr>
          <a:xfrm>
            <a:off x="11575840" y="8394897"/>
            <a:ext cx="3129383"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Helvetica Neue"/>
              <a:buNone/>
            </a:pPr>
            <a:r>
              <a:rPr lang="en-GB" sz="1200" b="1" i="1" u="none" strike="noStrike" cap="none">
                <a:solidFill>
                  <a:srgbClr val="000000"/>
                </a:solidFill>
                <a:latin typeface="Helvetica Neue"/>
                <a:ea typeface="Helvetica Neue"/>
                <a:cs typeface="Helvetica Neue"/>
                <a:sym typeface="Helvetica Neue"/>
              </a:rPr>
              <a:t>CESSDA Training Working Group (2017)</a:t>
            </a:r>
            <a:endParaRPr sz="12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7"/>
          <p:cNvSpPr txBox="1">
            <a:spLocks noGrp="1"/>
          </p:cNvSpPr>
          <p:nvPr>
            <p:ph type="body" idx="1"/>
          </p:nvPr>
        </p:nvSpPr>
        <p:spPr>
          <a:xfrm>
            <a:off x="850995" y="905155"/>
            <a:ext cx="9725217" cy="9967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234"/>
              <a:buFont typeface="Tahoma"/>
              <a:buNone/>
            </a:pPr>
            <a:r>
              <a:rPr lang="en-GB" sz="5800">
                <a:solidFill>
                  <a:schemeClr val="dk1"/>
                </a:solidFill>
              </a:rPr>
              <a:t>Identify what you need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8"/>
          <p:cNvSpPr txBox="1">
            <a:spLocks noGrp="1"/>
          </p:cNvSpPr>
          <p:nvPr>
            <p:ph type="title"/>
          </p:nvPr>
        </p:nvSpPr>
        <p:spPr>
          <a:xfrm>
            <a:off x="851338" y="885495"/>
            <a:ext cx="14321194"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Four ways we can use archived data</a:t>
            </a:r>
            <a:endParaRPr/>
          </a:p>
        </p:txBody>
      </p:sp>
      <p:sp>
        <p:nvSpPr>
          <p:cNvPr id="463" name="Google Shape;463;p38"/>
          <p:cNvSpPr/>
          <p:nvPr/>
        </p:nvSpPr>
        <p:spPr>
          <a:xfrm>
            <a:off x="-2475544" y="1745170"/>
            <a:ext cx="6084888" cy="6084888"/>
          </a:xfrm>
          <a:prstGeom prst="blockArc">
            <a:avLst>
              <a:gd name="adj1" fmla="val 18900000"/>
              <a:gd name="adj2" fmla="val 2700000"/>
              <a:gd name="adj3" fmla="val 355"/>
            </a:avLst>
          </a:prstGeom>
          <a:no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3370802" y="4787615"/>
            <a:ext cx="10812145" cy="868363"/>
          </a:xfrm>
          <a:custGeom>
            <a:avLst/>
            <a:gdLst/>
            <a:ahLst/>
            <a:cxnLst/>
            <a:rect l="l" t="t" r="r" b="b"/>
            <a:pathLst>
              <a:path w="9729474" h="695189" extrusionOk="0">
                <a:moveTo>
                  <a:pt x="0" y="0"/>
                </a:moveTo>
                <a:lnTo>
                  <a:pt x="9729474" y="0"/>
                </a:lnTo>
                <a:lnTo>
                  <a:pt x="9729474" y="695189"/>
                </a:lnTo>
                <a:lnTo>
                  <a:pt x="0" y="695189"/>
                </a:lnTo>
                <a:lnTo>
                  <a:pt x="0" y="0"/>
                </a:lnTo>
                <a:close/>
              </a:path>
            </a:pathLst>
          </a:custGeom>
          <a:solidFill>
            <a:schemeClr val="accent6"/>
          </a:solidFill>
          <a:ln w="25400" cap="flat" cmpd="sng">
            <a:solidFill>
              <a:srgbClr val="A3C9E7"/>
            </a:solidFill>
            <a:prstDash val="solid"/>
            <a:round/>
            <a:headEnd type="none" w="sm" len="sm"/>
            <a:tailEnd type="none" w="sm" len="sm"/>
          </a:ln>
        </p:spPr>
        <p:txBody>
          <a:bodyPr spcFirstLastPara="1" wrap="square" lIns="551800" tIns="48250" rIns="48250" bIns="48250" anchor="ctr" anchorCtr="0">
            <a:noAutofit/>
          </a:bodyPr>
          <a:lstStyle/>
          <a:p>
            <a:pPr marL="0" marR="0" lvl="0" indent="0" algn="ctr"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Use of study design/methodology (e.g. data collection tools  (interview schedules &amp; survey questions) or sampling strategies)</a:t>
            </a:r>
            <a:endParaRPr/>
          </a:p>
        </p:txBody>
      </p:sp>
      <p:sp>
        <p:nvSpPr>
          <p:cNvPr id="465" name="Google Shape;465;p38"/>
          <p:cNvSpPr/>
          <p:nvPr/>
        </p:nvSpPr>
        <p:spPr>
          <a:xfrm>
            <a:off x="2972340" y="5830602"/>
            <a:ext cx="11210607" cy="868363"/>
          </a:xfrm>
          <a:custGeom>
            <a:avLst/>
            <a:gdLst/>
            <a:ahLst/>
            <a:cxnLst/>
            <a:rect l="l" t="t" r="r" b="b"/>
            <a:pathLst>
              <a:path w="10128042" h="695189" extrusionOk="0">
                <a:moveTo>
                  <a:pt x="0" y="0"/>
                </a:moveTo>
                <a:lnTo>
                  <a:pt x="10128042" y="0"/>
                </a:lnTo>
                <a:lnTo>
                  <a:pt x="10128042" y="695189"/>
                </a:lnTo>
                <a:lnTo>
                  <a:pt x="0" y="695189"/>
                </a:lnTo>
                <a:lnTo>
                  <a:pt x="0" y="0"/>
                </a:lnTo>
                <a:close/>
              </a:path>
            </a:pathLst>
          </a:custGeom>
          <a:solidFill>
            <a:schemeClr val="accent6"/>
          </a:solidFill>
          <a:ln w="25400" cap="flat" cmpd="sng">
            <a:solidFill>
              <a:srgbClr val="A3C9E7"/>
            </a:solidFill>
            <a:prstDash val="solid"/>
            <a:round/>
            <a:headEnd type="none" w="sm" len="sm"/>
            <a:tailEnd type="none" w="sm" len="sm"/>
          </a:ln>
        </p:spPr>
        <p:txBody>
          <a:bodyPr spcFirstLastPara="1" wrap="square" lIns="551800" tIns="48250" rIns="48250" bIns="48250" anchor="ctr" anchorCtr="0">
            <a:noAutofit/>
          </a:bodyPr>
          <a:lstStyle/>
          <a:p>
            <a:pPr marL="0" marR="0" lvl="0" indent="0" algn="ctr"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Teaching : Subject-based or research methods, </a:t>
            </a:r>
            <a:endParaRPr/>
          </a:p>
          <a:p>
            <a:pPr marL="0" marR="0" lvl="0" indent="0" algn="ctr" rtl="0">
              <a:lnSpc>
                <a:spcPct val="90000"/>
              </a:lnSpc>
              <a:spcBef>
                <a:spcPts val="84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Datasets made for training purposes – e.g. easySHARE</a:t>
            </a:r>
            <a:endParaRPr/>
          </a:p>
        </p:txBody>
      </p:sp>
      <p:sp>
        <p:nvSpPr>
          <p:cNvPr id="466" name="Google Shape;466;p38"/>
          <p:cNvSpPr/>
          <p:nvPr/>
        </p:nvSpPr>
        <p:spPr>
          <a:xfrm>
            <a:off x="3039015" y="2701640"/>
            <a:ext cx="11143933" cy="868363"/>
          </a:xfrm>
          <a:custGeom>
            <a:avLst/>
            <a:gdLst/>
            <a:ahLst/>
            <a:cxnLst/>
            <a:rect l="l" t="t" r="r" b="b"/>
            <a:pathLst>
              <a:path w="10128042" h="695189" extrusionOk="0">
                <a:moveTo>
                  <a:pt x="0" y="0"/>
                </a:moveTo>
                <a:lnTo>
                  <a:pt x="10128042" y="0"/>
                </a:lnTo>
                <a:lnTo>
                  <a:pt x="10128042" y="695189"/>
                </a:lnTo>
                <a:lnTo>
                  <a:pt x="0" y="695189"/>
                </a:lnTo>
                <a:lnTo>
                  <a:pt x="0" y="0"/>
                </a:lnTo>
                <a:close/>
              </a:path>
            </a:pathLst>
          </a:custGeom>
          <a:solidFill>
            <a:schemeClr val="accent6"/>
          </a:solidFill>
          <a:ln w="25400" cap="flat" cmpd="sng">
            <a:solidFill>
              <a:srgbClr val="A3C9E7"/>
            </a:solidFill>
            <a:prstDash val="solid"/>
            <a:round/>
            <a:headEnd type="none" w="sm" len="sm"/>
            <a:tailEnd type="none" w="sm" len="sm"/>
          </a:ln>
        </p:spPr>
        <p:txBody>
          <a:bodyPr spcFirstLastPara="1" wrap="square" lIns="551800" tIns="48250" rIns="48250" bIns="48250" anchor="ctr" anchorCtr="0">
            <a:noAutofit/>
          </a:bodyPr>
          <a:lstStyle/>
          <a:p>
            <a:pPr marL="0" marR="0" lvl="0" indent="0" algn="ctr"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New analysis: one or multiple data sources e.g. combine micro and macro, just secondary data or secondary data combined with primary data</a:t>
            </a:r>
            <a:endParaRPr/>
          </a:p>
        </p:txBody>
      </p:sp>
      <p:sp>
        <p:nvSpPr>
          <p:cNvPr id="467" name="Google Shape;467;p38"/>
          <p:cNvSpPr/>
          <p:nvPr/>
        </p:nvSpPr>
        <p:spPr>
          <a:xfrm>
            <a:off x="2605627" y="2572852"/>
            <a:ext cx="899804" cy="1084462"/>
          </a:xfrm>
          <a:prstGeom prst="ellipse">
            <a:avLst/>
          </a:prstGeom>
          <a:solidFill>
            <a:srgbClr val="A3C9E7"/>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3451902" y="3794809"/>
            <a:ext cx="10731044" cy="868363"/>
          </a:xfrm>
          <a:custGeom>
            <a:avLst/>
            <a:gdLst/>
            <a:ahLst/>
            <a:cxnLst/>
            <a:rect l="l" t="t" r="r" b="b"/>
            <a:pathLst>
              <a:path w="9729474" h="695189" extrusionOk="0">
                <a:moveTo>
                  <a:pt x="0" y="0"/>
                </a:moveTo>
                <a:lnTo>
                  <a:pt x="9729474" y="0"/>
                </a:lnTo>
                <a:lnTo>
                  <a:pt x="9729474" y="695189"/>
                </a:lnTo>
                <a:lnTo>
                  <a:pt x="0" y="695189"/>
                </a:lnTo>
                <a:lnTo>
                  <a:pt x="0" y="0"/>
                </a:lnTo>
                <a:close/>
              </a:path>
            </a:pathLst>
          </a:custGeom>
          <a:solidFill>
            <a:schemeClr val="accent6"/>
          </a:solidFill>
          <a:ln w="25400" cap="flat" cmpd="sng">
            <a:solidFill>
              <a:srgbClr val="A3C9E7"/>
            </a:solidFill>
            <a:prstDash val="solid"/>
            <a:round/>
            <a:headEnd type="none" w="sm" len="sm"/>
            <a:tailEnd type="none" w="sm" len="sm"/>
          </a:ln>
        </p:spPr>
        <p:txBody>
          <a:bodyPr spcFirstLastPara="1" wrap="square" lIns="551800" tIns="48250" rIns="48250" bIns="48250" anchor="ctr" anchorCtr="0">
            <a:noAutofit/>
          </a:bodyPr>
          <a:lstStyle/>
          <a:p>
            <a:pPr marL="0" marR="0" lvl="0" indent="0" algn="ctr" rtl="0">
              <a:lnSpc>
                <a:spcPct val="90000"/>
              </a:lnSpc>
              <a:spcBef>
                <a:spcPts val="0"/>
              </a:spcBef>
              <a:spcAft>
                <a:spcPts val="0"/>
              </a:spcAft>
              <a:buClr>
                <a:schemeClr val="lt1"/>
              </a:buClr>
              <a:buSzPts val="2400"/>
              <a:buFont typeface="Open Sans Light"/>
              <a:buNone/>
            </a:pPr>
            <a:r>
              <a:rPr lang="en-GB" sz="2400" b="1" i="0" u="none" strike="noStrike" cap="none">
                <a:solidFill>
                  <a:schemeClr val="lt1"/>
                </a:solidFill>
                <a:latin typeface="Open Sans Light"/>
                <a:ea typeface="Open Sans Light"/>
                <a:cs typeface="Open Sans Light"/>
                <a:sym typeface="Open Sans Light"/>
              </a:rPr>
              <a:t>Replication </a:t>
            </a:r>
            <a:endParaRPr/>
          </a:p>
        </p:txBody>
      </p:sp>
      <p:sp>
        <p:nvSpPr>
          <p:cNvPr id="469" name="Google Shape;469;p38"/>
          <p:cNvSpPr/>
          <p:nvPr/>
        </p:nvSpPr>
        <p:spPr>
          <a:xfrm>
            <a:off x="3004090" y="3615840"/>
            <a:ext cx="899803" cy="1084463"/>
          </a:xfrm>
          <a:prstGeom prst="ellipse">
            <a:avLst/>
          </a:prstGeom>
          <a:solidFill>
            <a:srgbClr val="A3C9E7"/>
          </a:solidFill>
          <a:ln w="25400" cap="flat" cmpd="sng">
            <a:solidFill>
              <a:srgbClr val="6B6B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3004090" y="4658827"/>
            <a:ext cx="899803" cy="1084462"/>
          </a:xfrm>
          <a:prstGeom prst="ellipse">
            <a:avLst/>
          </a:prstGeom>
          <a:solidFill>
            <a:srgbClr val="A3C9E7"/>
          </a:solidFill>
          <a:ln w="25400" cap="flat" cmpd="sng">
            <a:solidFill>
              <a:srgbClr val="9085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2605627" y="5701815"/>
            <a:ext cx="899804" cy="1084463"/>
          </a:xfrm>
          <a:prstGeom prst="ellipse">
            <a:avLst/>
          </a:prstGeom>
          <a:solidFill>
            <a:srgbClr val="A3C9E7"/>
          </a:solidFill>
          <a:ln w="25400" cap="flat" cmpd="sng">
            <a:solidFill>
              <a:srgbClr val="B8941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latin typeface="Tahoma"/>
                <a:ea typeface="Tahoma"/>
                <a:cs typeface="Tahoma"/>
                <a:sym typeface="Tahoma"/>
              </a:rPr>
              <a:t>Identifying data needs</a:t>
            </a:r>
            <a:endParaRPr>
              <a:latin typeface="Tahoma"/>
              <a:ea typeface="Tahoma"/>
              <a:cs typeface="Tahoma"/>
              <a:sym typeface="Tahoma"/>
            </a:endParaRPr>
          </a:p>
        </p:txBody>
      </p:sp>
      <p:sp>
        <p:nvSpPr>
          <p:cNvPr id="477" name="Google Shape;477;p39"/>
          <p:cNvSpPr/>
          <p:nvPr/>
        </p:nvSpPr>
        <p:spPr>
          <a:xfrm>
            <a:off x="2577519" y="2296162"/>
            <a:ext cx="5239173" cy="1691075"/>
          </a:xfrm>
          <a:custGeom>
            <a:avLst/>
            <a:gdLst/>
            <a:ahLst/>
            <a:cxnLst/>
            <a:rect l="l" t="t" r="r" b="b"/>
            <a:pathLst>
              <a:path w="3976870" h="1188000" extrusionOk="0">
                <a:moveTo>
                  <a:pt x="0" y="0"/>
                </a:moveTo>
                <a:lnTo>
                  <a:pt x="3382870" y="0"/>
                </a:lnTo>
                <a:lnTo>
                  <a:pt x="3976870" y="594000"/>
                </a:lnTo>
                <a:lnTo>
                  <a:pt x="3382870" y="1188000"/>
                </a:lnTo>
                <a:lnTo>
                  <a:pt x="0" y="1188000"/>
                </a:lnTo>
                <a:lnTo>
                  <a:pt x="594000" y="594000"/>
                </a:lnTo>
                <a:lnTo>
                  <a:pt x="0" y="0"/>
                </a:lnTo>
                <a:close/>
              </a:path>
            </a:pathLst>
          </a:custGeom>
          <a:solidFill>
            <a:srgbClr val="ED7D31"/>
          </a:solidFill>
          <a:ln w="25400" cap="flat" cmpd="sng">
            <a:solidFill>
              <a:srgbClr val="A3C9E7"/>
            </a:solidFill>
            <a:prstDash val="solid"/>
            <a:round/>
            <a:headEnd type="none" w="sm" len="sm"/>
            <a:tailEnd type="none" w="sm" len="sm"/>
          </a:ln>
        </p:spPr>
        <p:txBody>
          <a:bodyPr spcFirstLastPara="1" wrap="square" lIns="814725" tIns="35025" rIns="744625" bIns="35025" anchor="ctr" anchorCtr="0">
            <a:noAutofit/>
          </a:bodyPr>
          <a:lstStyle/>
          <a:p>
            <a:pPr marL="0" marR="0" lvl="0" indent="0" algn="ctr" rtl="0">
              <a:lnSpc>
                <a:spcPct val="90000"/>
              </a:lnSpc>
              <a:spcBef>
                <a:spcPts val="0"/>
              </a:spcBef>
              <a:spcAft>
                <a:spcPts val="0"/>
              </a:spcAft>
              <a:buClr>
                <a:schemeClr val="dk1"/>
              </a:buClr>
              <a:buSzPts val="2800"/>
              <a:buFont typeface="Tahoma"/>
              <a:buNone/>
            </a:pPr>
            <a:r>
              <a:rPr lang="en-GB" sz="2800" b="1" i="0" u="none" strike="noStrike" cap="none" dirty="0">
                <a:solidFill>
                  <a:schemeClr val="accent6"/>
                </a:solidFill>
                <a:latin typeface="Tahoma"/>
                <a:ea typeface="Tahoma"/>
                <a:cs typeface="Tahoma"/>
                <a:sym typeface="Tahoma"/>
              </a:rPr>
              <a:t>Research Question</a:t>
            </a:r>
            <a:endParaRPr dirty="0">
              <a:solidFill>
                <a:schemeClr val="accent6"/>
              </a:solidFill>
            </a:endParaRPr>
          </a:p>
        </p:txBody>
      </p:sp>
      <p:sp>
        <p:nvSpPr>
          <p:cNvPr id="478" name="Google Shape;478;p39"/>
          <p:cNvSpPr/>
          <p:nvPr/>
        </p:nvSpPr>
        <p:spPr>
          <a:xfrm>
            <a:off x="2577519" y="4352995"/>
            <a:ext cx="5239173" cy="1688818"/>
          </a:xfrm>
          <a:custGeom>
            <a:avLst/>
            <a:gdLst/>
            <a:ahLst/>
            <a:cxnLst/>
            <a:rect l="l" t="t" r="r" b="b"/>
            <a:pathLst>
              <a:path w="3976870" h="1188000" extrusionOk="0">
                <a:moveTo>
                  <a:pt x="0" y="0"/>
                </a:moveTo>
                <a:lnTo>
                  <a:pt x="3382870" y="0"/>
                </a:lnTo>
                <a:lnTo>
                  <a:pt x="3976870" y="594000"/>
                </a:lnTo>
                <a:lnTo>
                  <a:pt x="3382870" y="1188000"/>
                </a:lnTo>
                <a:lnTo>
                  <a:pt x="0" y="1188000"/>
                </a:lnTo>
                <a:lnTo>
                  <a:pt x="594000" y="594000"/>
                </a:lnTo>
                <a:lnTo>
                  <a:pt x="0" y="0"/>
                </a:lnTo>
                <a:close/>
              </a:path>
            </a:pathLst>
          </a:custGeom>
          <a:solidFill>
            <a:schemeClr val="accent2">
              <a:lumMod val="20000"/>
              <a:lumOff val="80000"/>
            </a:schemeClr>
          </a:solidFill>
          <a:ln w="25400" cap="flat" cmpd="sng">
            <a:solidFill>
              <a:srgbClr val="A3C9E7"/>
            </a:solidFill>
            <a:prstDash val="solid"/>
            <a:round/>
            <a:headEnd type="none" w="sm" len="sm"/>
            <a:tailEnd type="none" w="sm" len="sm"/>
          </a:ln>
        </p:spPr>
        <p:txBody>
          <a:bodyPr spcFirstLastPara="1" wrap="square" lIns="814725" tIns="35025" rIns="744625" bIns="35025" anchor="ctr" anchorCtr="0">
            <a:noAutofit/>
          </a:bodyPr>
          <a:lstStyle/>
          <a:p>
            <a:pPr marL="0" marR="0" lvl="0" indent="0" algn="ctr" rtl="0">
              <a:lnSpc>
                <a:spcPct val="90000"/>
              </a:lnSpc>
              <a:spcBef>
                <a:spcPts val="0"/>
              </a:spcBef>
              <a:spcAft>
                <a:spcPts val="0"/>
              </a:spcAft>
              <a:buClr>
                <a:schemeClr val="dk1"/>
              </a:buClr>
              <a:buSzPts val="2800"/>
              <a:buFont typeface="Tahoma"/>
              <a:buNone/>
            </a:pPr>
            <a:r>
              <a:rPr lang="en-GB" sz="2800" b="1" i="0" u="none" strike="noStrike" cap="none" dirty="0">
                <a:solidFill>
                  <a:schemeClr val="dk1"/>
                </a:solidFill>
                <a:latin typeface="Tahoma"/>
                <a:ea typeface="Tahoma"/>
                <a:cs typeface="Tahoma"/>
                <a:sym typeface="Tahoma"/>
              </a:rPr>
              <a:t>Key concepts</a:t>
            </a:r>
            <a:endParaRPr dirty="0"/>
          </a:p>
        </p:txBody>
      </p:sp>
      <p:sp>
        <p:nvSpPr>
          <p:cNvPr id="479" name="Google Shape;479;p39"/>
          <p:cNvSpPr/>
          <p:nvPr/>
        </p:nvSpPr>
        <p:spPr>
          <a:xfrm>
            <a:off x="2577519" y="6328553"/>
            <a:ext cx="4546261" cy="2465493"/>
          </a:xfrm>
          <a:custGeom>
            <a:avLst/>
            <a:gdLst/>
            <a:ahLst/>
            <a:cxnLst/>
            <a:rect l="l" t="t" r="r" b="b"/>
            <a:pathLst>
              <a:path w="3181496" h="1732500" extrusionOk="0">
                <a:moveTo>
                  <a:pt x="0" y="0"/>
                </a:moveTo>
                <a:lnTo>
                  <a:pt x="3181496" y="0"/>
                </a:lnTo>
                <a:lnTo>
                  <a:pt x="3181496" y="1732500"/>
                </a:lnTo>
                <a:lnTo>
                  <a:pt x="0" y="1732500"/>
                </a:lnTo>
                <a:lnTo>
                  <a:pt x="0" y="0"/>
                </a:lnTo>
                <a:close/>
              </a:path>
            </a:pathLst>
          </a:custGeom>
          <a:noFill/>
          <a:ln>
            <a:noFill/>
          </a:ln>
        </p:spPr>
        <p:txBody>
          <a:bodyPr spcFirstLastPara="1" wrap="square" lIns="0" tIns="0" rIns="0" bIns="0" anchor="t" anchorCtr="0">
            <a:noAutofit/>
          </a:bodyPr>
          <a:lstStyle/>
          <a:p>
            <a:pPr marL="584200" marR="0" lvl="1" indent="-584200" algn="l" rtl="0">
              <a:lnSpc>
                <a:spcPct val="70000"/>
              </a:lnSpc>
              <a:spcBef>
                <a:spcPts val="0"/>
              </a:spcBef>
              <a:spcAft>
                <a:spcPts val="0"/>
              </a:spcAft>
              <a:buClr>
                <a:schemeClr val="dk1"/>
              </a:buClr>
              <a:buSzPts val="2044"/>
              <a:buFont typeface="Tahoma"/>
              <a:buChar char="•"/>
            </a:pPr>
            <a:r>
              <a:rPr lang="en-GB" sz="2800" i="0" u="none" strike="noStrike" cap="none" dirty="0">
                <a:solidFill>
                  <a:schemeClr val="dk1"/>
                </a:solidFill>
                <a:latin typeface="Tahoma"/>
                <a:ea typeface="Tahoma"/>
                <a:cs typeface="Tahoma"/>
                <a:sym typeface="Tahoma"/>
              </a:rPr>
              <a:t>Key features</a:t>
            </a:r>
            <a:endParaRPr dirty="0"/>
          </a:p>
          <a:p>
            <a:pPr marL="584200" marR="0" lvl="1" indent="-584200" algn="l" rtl="0">
              <a:lnSpc>
                <a:spcPct val="70000"/>
              </a:lnSpc>
              <a:spcBef>
                <a:spcPts val="1487"/>
              </a:spcBef>
              <a:spcAft>
                <a:spcPts val="0"/>
              </a:spcAft>
              <a:buClr>
                <a:schemeClr val="dk1"/>
              </a:buClr>
              <a:buSzPts val="2044"/>
              <a:buFont typeface="Tahoma"/>
              <a:buChar char="•"/>
            </a:pPr>
            <a:r>
              <a:rPr lang="en-GB" sz="2800" i="0" u="none" strike="noStrike" cap="none" dirty="0">
                <a:solidFill>
                  <a:schemeClr val="dk1"/>
                </a:solidFill>
                <a:latin typeface="Tahoma"/>
                <a:ea typeface="Tahoma"/>
                <a:cs typeface="Tahoma"/>
                <a:sym typeface="Tahoma"/>
              </a:rPr>
              <a:t>Multidimensional</a:t>
            </a:r>
            <a:endParaRPr dirty="0"/>
          </a:p>
          <a:p>
            <a:pPr marL="584200" marR="0" lvl="1" indent="-584200" algn="l" rtl="0">
              <a:lnSpc>
                <a:spcPct val="70000"/>
              </a:lnSpc>
              <a:spcBef>
                <a:spcPts val="1487"/>
              </a:spcBef>
              <a:spcAft>
                <a:spcPts val="0"/>
              </a:spcAft>
              <a:buClr>
                <a:schemeClr val="dk1"/>
              </a:buClr>
              <a:buSzPts val="2044"/>
              <a:buFont typeface="Tahoma"/>
              <a:buChar char="•"/>
            </a:pPr>
            <a:r>
              <a:rPr lang="en-GB" sz="2800" i="0" u="none" strike="noStrike" cap="none" dirty="0">
                <a:solidFill>
                  <a:schemeClr val="dk1"/>
                </a:solidFill>
                <a:latin typeface="Tahoma"/>
                <a:ea typeface="Tahoma"/>
                <a:cs typeface="Tahoma"/>
                <a:sym typeface="Tahoma"/>
              </a:rPr>
              <a:t>Groups of people</a:t>
            </a:r>
            <a:endParaRPr dirty="0"/>
          </a:p>
          <a:p>
            <a:pPr marL="584200" marR="0" lvl="1" indent="-584200" algn="l" rtl="0">
              <a:lnSpc>
                <a:spcPct val="70000"/>
              </a:lnSpc>
              <a:spcBef>
                <a:spcPts val="1487"/>
              </a:spcBef>
              <a:spcAft>
                <a:spcPts val="0"/>
              </a:spcAft>
              <a:buClr>
                <a:schemeClr val="dk1"/>
              </a:buClr>
              <a:buSzPts val="2044"/>
              <a:buFont typeface="Tahoma"/>
              <a:buChar char="•"/>
            </a:pPr>
            <a:r>
              <a:rPr lang="en-GB" sz="2800" i="0" u="none" strike="noStrike" cap="none" dirty="0">
                <a:solidFill>
                  <a:schemeClr val="dk1"/>
                </a:solidFill>
                <a:latin typeface="Tahoma"/>
                <a:ea typeface="Tahoma"/>
                <a:cs typeface="Tahoma"/>
                <a:sym typeface="Tahoma"/>
              </a:rPr>
              <a:t>Dependent/ independent variables</a:t>
            </a:r>
            <a:endParaRPr dirty="0"/>
          </a:p>
        </p:txBody>
      </p:sp>
      <p:sp>
        <p:nvSpPr>
          <p:cNvPr id="480" name="Google Shape;480;p39"/>
          <p:cNvSpPr/>
          <p:nvPr/>
        </p:nvSpPr>
        <p:spPr>
          <a:xfrm>
            <a:off x="7816691" y="4352995"/>
            <a:ext cx="6177280" cy="1688818"/>
          </a:xfrm>
          <a:custGeom>
            <a:avLst/>
            <a:gdLst/>
            <a:ahLst/>
            <a:cxnLst/>
            <a:rect l="l" t="t" r="r" b="b"/>
            <a:pathLst>
              <a:path w="3976870" h="1188000" extrusionOk="0">
                <a:moveTo>
                  <a:pt x="0" y="0"/>
                </a:moveTo>
                <a:lnTo>
                  <a:pt x="3382870" y="0"/>
                </a:lnTo>
                <a:lnTo>
                  <a:pt x="3976870" y="594000"/>
                </a:lnTo>
                <a:lnTo>
                  <a:pt x="3382870" y="1188000"/>
                </a:lnTo>
                <a:lnTo>
                  <a:pt x="0" y="1188000"/>
                </a:lnTo>
                <a:lnTo>
                  <a:pt x="594000" y="594000"/>
                </a:lnTo>
                <a:lnTo>
                  <a:pt x="0" y="0"/>
                </a:lnTo>
                <a:close/>
              </a:path>
            </a:pathLst>
          </a:custGeom>
          <a:solidFill>
            <a:srgbClr val="FFC000"/>
          </a:solidFill>
          <a:ln w="25400" cap="flat" cmpd="sng">
            <a:solidFill>
              <a:srgbClr val="A3C9E7"/>
            </a:solidFill>
            <a:prstDash val="solid"/>
            <a:round/>
            <a:headEnd type="none" w="sm" len="sm"/>
            <a:tailEnd type="none" w="sm" len="sm"/>
          </a:ln>
        </p:spPr>
        <p:txBody>
          <a:bodyPr spcFirstLastPara="1" wrap="square" lIns="814725" tIns="35025" rIns="744625" bIns="35025" anchor="ctr" anchorCtr="0">
            <a:noAutofit/>
          </a:bodyPr>
          <a:lstStyle/>
          <a:p>
            <a:pPr marL="0" marR="0" lvl="0" indent="0" algn="ctr" rtl="0">
              <a:lnSpc>
                <a:spcPct val="90000"/>
              </a:lnSpc>
              <a:spcBef>
                <a:spcPts val="0"/>
              </a:spcBef>
              <a:spcAft>
                <a:spcPts val="0"/>
              </a:spcAft>
              <a:buClr>
                <a:schemeClr val="dk1"/>
              </a:buClr>
              <a:buSzPts val="2800"/>
              <a:buFont typeface="Tahoma"/>
              <a:buNone/>
            </a:pPr>
            <a:r>
              <a:rPr lang="en-GB" sz="2800" b="1" i="0" u="none" strike="noStrike" cap="none">
                <a:solidFill>
                  <a:schemeClr val="dk1"/>
                </a:solidFill>
                <a:latin typeface="Tahoma"/>
                <a:ea typeface="Tahoma"/>
                <a:cs typeface="Tahoma"/>
                <a:sym typeface="Tahoma"/>
              </a:rPr>
              <a:t>How to operationalise?</a:t>
            </a:r>
            <a:endParaRPr/>
          </a:p>
          <a:p>
            <a:pPr marL="0" marR="0" lvl="0" indent="0" algn="ctr" rtl="0">
              <a:lnSpc>
                <a:spcPct val="90000"/>
              </a:lnSpc>
              <a:spcBef>
                <a:spcPts val="980"/>
              </a:spcBef>
              <a:spcAft>
                <a:spcPts val="0"/>
              </a:spcAft>
              <a:buClr>
                <a:schemeClr val="dk1"/>
              </a:buClr>
              <a:buSzPts val="1800"/>
              <a:buFont typeface="Tahoma"/>
              <a:buNone/>
            </a:pPr>
            <a:r>
              <a:rPr lang="en-GB" sz="1800" b="1" i="0" u="none" strike="noStrike" cap="none">
                <a:solidFill>
                  <a:schemeClr val="dk1"/>
                </a:solidFill>
                <a:latin typeface="Tahoma"/>
                <a:ea typeface="Tahoma"/>
                <a:cs typeface="Tahoma"/>
                <a:sym typeface="Tahoma"/>
              </a:rPr>
              <a:t>(concepts can be complex and difficult to measure)</a:t>
            </a:r>
            <a:endParaRPr/>
          </a:p>
        </p:txBody>
      </p:sp>
      <p:sp>
        <p:nvSpPr>
          <p:cNvPr id="481" name="Google Shape;481;p39"/>
          <p:cNvSpPr/>
          <p:nvPr/>
        </p:nvSpPr>
        <p:spPr>
          <a:xfrm>
            <a:off x="7416388" y="6328553"/>
            <a:ext cx="7471665" cy="3072835"/>
          </a:xfrm>
          <a:custGeom>
            <a:avLst/>
            <a:gdLst/>
            <a:ahLst/>
            <a:cxnLst/>
            <a:rect l="l" t="t" r="r" b="b"/>
            <a:pathLst>
              <a:path w="3181496" h="1732500" extrusionOk="0">
                <a:moveTo>
                  <a:pt x="0" y="0"/>
                </a:moveTo>
                <a:lnTo>
                  <a:pt x="3181496" y="0"/>
                </a:lnTo>
                <a:lnTo>
                  <a:pt x="3181496" y="1732500"/>
                </a:lnTo>
                <a:lnTo>
                  <a:pt x="0" y="1732500"/>
                </a:lnTo>
                <a:lnTo>
                  <a:pt x="0" y="0"/>
                </a:lnTo>
                <a:close/>
              </a:path>
            </a:pathLst>
          </a:custGeom>
          <a:noFill/>
          <a:ln>
            <a:noFill/>
          </a:ln>
        </p:spPr>
        <p:txBody>
          <a:bodyPr spcFirstLastPara="1" wrap="square" lIns="0" tIns="0" rIns="0" bIns="0" anchor="t" anchorCtr="0">
            <a:noAutofit/>
          </a:bodyPr>
          <a:lstStyle/>
          <a:p>
            <a:pPr marL="584200" marR="0" lvl="1" indent="-584200" algn="l" rtl="0">
              <a:lnSpc>
                <a:spcPct val="70000"/>
              </a:lnSpc>
              <a:spcBef>
                <a:spcPts val="0"/>
              </a:spcBef>
              <a:spcAft>
                <a:spcPts val="0"/>
              </a:spcAft>
              <a:buClr>
                <a:schemeClr val="dk1"/>
              </a:buClr>
              <a:buSzPts val="2044"/>
              <a:buFont typeface="Tahoma"/>
              <a:buChar char="•"/>
            </a:pPr>
            <a:r>
              <a:rPr lang="en-GB" sz="2800" i="0" u="none" strike="noStrike" cap="none" dirty="0">
                <a:solidFill>
                  <a:schemeClr val="dk1"/>
                </a:solidFill>
                <a:latin typeface="Tahoma"/>
                <a:ea typeface="Tahoma"/>
                <a:cs typeface="Tahoma"/>
                <a:sym typeface="Tahoma"/>
              </a:rPr>
              <a:t>What variables/multiple variables?</a:t>
            </a:r>
            <a:endParaRPr dirty="0"/>
          </a:p>
          <a:p>
            <a:pPr marL="584200" marR="0" lvl="1" indent="-584200" algn="l" rtl="0">
              <a:lnSpc>
                <a:spcPct val="70000"/>
              </a:lnSpc>
              <a:spcBef>
                <a:spcPts val="1487"/>
              </a:spcBef>
              <a:spcAft>
                <a:spcPts val="0"/>
              </a:spcAft>
              <a:buClr>
                <a:schemeClr val="dk1"/>
              </a:buClr>
              <a:buSzPts val="2044"/>
              <a:buFont typeface="Tahoma"/>
              <a:buChar char="•"/>
            </a:pPr>
            <a:r>
              <a:rPr lang="en-GB" sz="2800" i="0" u="none" strike="noStrike" cap="none" dirty="0">
                <a:solidFill>
                  <a:schemeClr val="dk1"/>
                </a:solidFill>
                <a:latin typeface="Tahoma"/>
                <a:ea typeface="Tahoma"/>
                <a:cs typeface="Tahoma"/>
                <a:sym typeface="Tahoma"/>
              </a:rPr>
              <a:t>Comparable/established measures (e.g. Schwarz Human Values)</a:t>
            </a:r>
            <a:endParaRPr dirty="0"/>
          </a:p>
        </p:txBody>
      </p:sp>
      <p:sp>
        <p:nvSpPr>
          <p:cNvPr id="482" name="Google Shape;482;p39"/>
          <p:cNvSpPr/>
          <p:nvPr/>
        </p:nvSpPr>
        <p:spPr>
          <a:xfrm>
            <a:off x="7969092" y="2691272"/>
            <a:ext cx="6918960" cy="2463236"/>
          </a:xfrm>
          <a:custGeom>
            <a:avLst/>
            <a:gdLst/>
            <a:ahLst/>
            <a:cxnLst/>
            <a:rect l="l" t="t" r="r" b="b"/>
            <a:pathLst>
              <a:path w="3181496" h="1732500" extrusionOk="0">
                <a:moveTo>
                  <a:pt x="0" y="0"/>
                </a:moveTo>
                <a:lnTo>
                  <a:pt x="3181496" y="0"/>
                </a:lnTo>
                <a:lnTo>
                  <a:pt x="3181496" y="1732500"/>
                </a:lnTo>
                <a:lnTo>
                  <a:pt x="0" y="1732500"/>
                </a:lnTo>
                <a:lnTo>
                  <a:pt x="0" y="0"/>
                </a:lnTo>
                <a:close/>
              </a:path>
            </a:pathLst>
          </a:custGeom>
          <a:noFill/>
          <a:ln>
            <a:noFill/>
          </a:ln>
        </p:spPr>
        <p:txBody>
          <a:bodyPr spcFirstLastPara="1" wrap="square" lIns="0" tIns="0" rIns="0" bIns="0" anchor="t" anchorCtr="0">
            <a:noAutofit/>
          </a:bodyPr>
          <a:lstStyle/>
          <a:p>
            <a:pPr marL="0" marR="0" lvl="1" indent="0" algn="l" rtl="0">
              <a:lnSpc>
                <a:spcPct val="90000"/>
              </a:lnSpc>
              <a:spcBef>
                <a:spcPts val="0"/>
              </a:spcBef>
              <a:spcAft>
                <a:spcPts val="0"/>
              </a:spcAft>
              <a:buClr>
                <a:schemeClr val="dk1"/>
              </a:buClr>
              <a:buSzPts val="2800"/>
              <a:buFont typeface="Tahoma"/>
              <a:buNone/>
            </a:pPr>
            <a:r>
              <a:rPr lang="en-GB" sz="2800" i="0" u="none" strike="noStrike" cap="none" dirty="0">
                <a:solidFill>
                  <a:schemeClr val="dk1"/>
                </a:solidFill>
                <a:latin typeface="Tahoma"/>
                <a:ea typeface="Tahoma"/>
                <a:cs typeface="Tahoma"/>
                <a:sym typeface="Tahoma"/>
              </a:rPr>
              <a:t>What is the ideal dataset for addressing this question?</a:t>
            </a:r>
            <a:endParaRPr dirty="0"/>
          </a:p>
          <a:p>
            <a:pPr marL="0" marR="0" lvl="1" indent="228600" algn="l" rtl="0">
              <a:lnSpc>
                <a:spcPct val="90000"/>
              </a:lnSpc>
              <a:spcBef>
                <a:spcPts val="420"/>
              </a:spcBef>
              <a:spcAft>
                <a:spcPts val="0"/>
              </a:spcAft>
              <a:buClr>
                <a:schemeClr val="dk1"/>
              </a:buClr>
              <a:buSzPts val="2800"/>
              <a:buFont typeface="Tahoma"/>
              <a:buNone/>
            </a:pPr>
            <a:r>
              <a:rPr lang="en-GB" sz="2800" i="0" u="none" strike="noStrike" cap="none" dirty="0">
                <a:solidFill>
                  <a:schemeClr val="dk1"/>
                </a:solidFill>
                <a:latin typeface="Tahoma"/>
                <a:ea typeface="Tahoma"/>
                <a:cs typeface="Tahoma"/>
                <a:sym typeface="Tahoma"/>
              </a:rPr>
              <a:t>(Compromises needed in reality)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body" idx="1"/>
          </p:nvPr>
        </p:nvSpPr>
        <p:spPr>
          <a:xfrm>
            <a:off x="804042" y="3337459"/>
            <a:ext cx="13945835" cy="499890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endParaRPr>
              <a:solidFill>
                <a:schemeClr val="dk1"/>
              </a:solidFill>
            </a:endParaRPr>
          </a:p>
          <a:p>
            <a:pPr marL="584200" lvl="0" indent="-584200" algn="l" rtl="0">
              <a:lnSpc>
                <a:spcPct val="100000"/>
              </a:lnSpc>
              <a:spcBef>
                <a:spcPts val="600"/>
              </a:spcBef>
              <a:spcAft>
                <a:spcPts val="0"/>
              </a:spcAft>
              <a:buClr>
                <a:schemeClr val="dk1"/>
              </a:buClr>
              <a:buSzPts val="2336"/>
              <a:buFont typeface="Tahoma"/>
              <a:buChar char="•"/>
            </a:pPr>
            <a:r>
              <a:rPr lang="en-GB" sz="3200">
                <a:solidFill>
                  <a:schemeClr val="dk1"/>
                </a:solidFill>
              </a:rPr>
              <a:t>Introduce yourself</a:t>
            </a:r>
            <a:endParaRPr/>
          </a:p>
          <a:p>
            <a:pPr marL="584200" lvl="0" indent="-584200" algn="l" rtl="0">
              <a:lnSpc>
                <a:spcPct val="100000"/>
              </a:lnSpc>
              <a:spcBef>
                <a:spcPts val="600"/>
              </a:spcBef>
              <a:spcAft>
                <a:spcPts val="0"/>
              </a:spcAft>
              <a:buClr>
                <a:schemeClr val="dk1"/>
              </a:buClr>
              <a:buSzPts val="2336"/>
              <a:buFont typeface="Tahoma"/>
              <a:buChar char="•"/>
            </a:pPr>
            <a:r>
              <a:rPr lang="en-GB" sz="3200">
                <a:solidFill>
                  <a:schemeClr val="dk1"/>
                </a:solidFill>
              </a:rPr>
              <a:t>Tell us about your research work (current, future, past)</a:t>
            </a:r>
            <a:endParaRPr/>
          </a:p>
          <a:p>
            <a:pPr marL="584200" lvl="0" indent="-584200" algn="l" rtl="0">
              <a:lnSpc>
                <a:spcPct val="100000"/>
              </a:lnSpc>
              <a:spcBef>
                <a:spcPts val="600"/>
              </a:spcBef>
              <a:spcAft>
                <a:spcPts val="0"/>
              </a:spcAft>
              <a:buClr>
                <a:schemeClr val="dk1"/>
              </a:buClr>
              <a:buSzPts val="2336"/>
              <a:buFont typeface="Tahoma"/>
              <a:buChar char="•"/>
            </a:pPr>
            <a:r>
              <a:rPr lang="en-GB" sz="3200">
                <a:solidFill>
                  <a:schemeClr val="dk1"/>
                </a:solidFill>
              </a:rPr>
              <a:t>Did you use or you intend to use available data for your work? Tell us about it.</a:t>
            </a:r>
            <a:endParaRPr/>
          </a:p>
        </p:txBody>
      </p:sp>
      <p:sp>
        <p:nvSpPr>
          <p:cNvPr id="123" name="Google Shape;123;p4"/>
          <p:cNvSpPr txBox="1">
            <a:spLocks noGrp="1"/>
          </p:cNvSpPr>
          <p:nvPr>
            <p:ph type="title"/>
          </p:nvPr>
        </p:nvSpPr>
        <p:spPr>
          <a:xfrm>
            <a:off x="804041" y="459825"/>
            <a:ext cx="13082299" cy="227833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chemeClr val="dk1"/>
              </a:buClr>
              <a:buSzPts val="4800"/>
              <a:buFont typeface="Tahoma"/>
              <a:buNone/>
            </a:pPr>
            <a:r>
              <a:rPr lang="en-GB" sz="4800">
                <a:solidFill>
                  <a:schemeClr val="dk1"/>
                </a:solidFill>
                <a:latin typeface="Tahoma"/>
                <a:ea typeface="Tahoma"/>
                <a:cs typeface="Tahoma"/>
                <a:sym typeface="Tahoma"/>
              </a:rPr>
              <a:t>Activity 1 </a:t>
            </a:r>
            <a:br>
              <a:rPr lang="en-GB" sz="4800">
                <a:solidFill>
                  <a:schemeClr val="dk1"/>
                </a:solidFill>
                <a:latin typeface="Tahoma"/>
                <a:ea typeface="Tahoma"/>
                <a:cs typeface="Tahoma"/>
                <a:sym typeface="Tahoma"/>
              </a:rPr>
            </a:br>
            <a:r>
              <a:rPr lang="en-GB" sz="4800">
                <a:solidFill>
                  <a:schemeClr val="dk1"/>
                </a:solidFill>
                <a:latin typeface="Tahoma"/>
                <a:ea typeface="Tahoma"/>
                <a:cs typeface="Tahoma"/>
                <a:sym typeface="Tahoma"/>
              </a:rPr>
              <a:t>Your knowledge and experience of the data landscape</a:t>
            </a:r>
            <a:endParaRPr sz="4800">
              <a:solidFill>
                <a:schemeClr val="dk1"/>
              </a:solidFill>
              <a:latin typeface="Tahoma"/>
              <a:ea typeface="Tahoma"/>
              <a:cs typeface="Tahoma"/>
              <a:sym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Identifying data needs</a:t>
            </a:r>
            <a:endParaRPr/>
          </a:p>
        </p:txBody>
      </p:sp>
      <p:sp>
        <p:nvSpPr>
          <p:cNvPr id="488" name="Google Shape;488;p40"/>
          <p:cNvSpPr/>
          <p:nvPr/>
        </p:nvSpPr>
        <p:spPr>
          <a:xfrm>
            <a:off x="2437734" y="2706497"/>
            <a:ext cx="2808965" cy="1331168"/>
          </a:xfrm>
          <a:custGeom>
            <a:avLst/>
            <a:gdLst/>
            <a:ahLst/>
            <a:cxnLst/>
            <a:rect l="l" t="t" r="r" b="b"/>
            <a:pathLst>
              <a:path w="2506019" h="1002407" extrusionOk="0">
                <a:moveTo>
                  <a:pt x="0" y="0"/>
                </a:moveTo>
                <a:lnTo>
                  <a:pt x="2004816" y="0"/>
                </a:lnTo>
                <a:lnTo>
                  <a:pt x="2506019" y="501204"/>
                </a:lnTo>
                <a:lnTo>
                  <a:pt x="2004816" y="1002407"/>
                </a:lnTo>
                <a:lnTo>
                  <a:pt x="0" y="1002407"/>
                </a:lnTo>
                <a:lnTo>
                  <a:pt x="501204" y="501204"/>
                </a:lnTo>
                <a:lnTo>
                  <a:pt x="0" y="0"/>
                </a:lnTo>
                <a:close/>
              </a:path>
            </a:pathLst>
          </a:custGeom>
          <a:solidFill>
            <a:srgbClr val="ED7D31"/>
          </a:solidFill>
          <a:ln w="25400" cap="flat" cmpd="sng">
            <a:solidFill>
              <a:srgbClr val="A3C9E7"/>
            </a:solidFill>
            <a:prstDash val="solid"/>
            <a:round/>
            <a:headEnd type="none" w="sm" len="sm"/>
            <a:tailEnd type="none" w="sm" len="sm"/>
          </a:ln>
        </p:spPr>
        <p:txBody>
          <a:bodyPr spcFirstLastPara="1" wrap="square" lIns="573200" tIns="24000" rIns="525200" bIns="24000" anchor="ctr" anchorCtr="0">
            <a:noAutofit/>
          </a:bodyPr>
          <a:lstStyle/>
          <a:p>
            <a:pPr marL="0" marR="0" lvl="0" indent="0" algn="ctr" rtl="0">
              <a:lnSpc>
                <a:spcPct val="90000"/>
              </a:lnSpc>
              <a:spcBef>
                <a:spcPts val="0"/>
              </a:spcBef>
              <a:spcAft>
                <a:spcPts val="0"/>
              </a:spcAft>
              <a:buClr>
                <a:schemeClr val="dk1"/>
              </a:buClr>
              <a:buSzPts val="2000"/>
              <a:buFont typeface="Tahoma"/>
              <a:buNone/>
            </a:pPr>
            <a:r>
              <a:rPr lang="en-GB" sz="2000" b="1" i="0" u="none" strike="noStrike" cap="none" dirty="0">
                <a:solidFill>
                  <a:schemeClr val="accent6"/>
                </a:solidFill>
                <a:latin typeface="Tahoma"/>
                <a:ea typeface="Tahoma"/>
                <a:cs typeface="Tahoma"/>
                <a:sym typeface="Tahoma"/>
              </a:rPr>
              <a:t>Population</a:t>
            </a:r>
            <a:endParaRPr dirty="0">
              <a:solidFill>
                <a:schemeClr val="accent6"/>
              </a:solidFill>
            </a:endParaRPr>
          </a:p>
        </p:txBody>
      </p:sp>
      <p:sp>
        <p:nvSpPr>
          <p:cNvPr id="489" name="Google Shape;489;p40"/>
          <p:cNvSpPr/>
          <p:nvPr/>
        </p:nvSpPr>
        <p:spPr>
          <a:xfrm>
            <a:off x="2437733" y="4334256"/>
            <a:ext cx="3058414" cy="4078224"/>
          </a:xfrm>
          <a:custGeom>
            <a:avLst/>
            <a:gdLst/>
            <a:ahLst/>
            <a:cxnLst/>
            <a:rect l="l" t="t" r="r" b="b"/>
            <a:pathLst>
              <a:path w="2004815" h="2664987" extrusionOk="0">
                <a:moveTo>
                  <a:pt x="0" y="0"/>
                </a:moveTo>
                <a:lnTo>
                  <a:pt x="2004815" y="0"/>
                </a:lnTo>
                <a:lnTo>
                  <a:pt x="2004815" y="2664987"/>
                </a:lnTo>
                <a:lnTo>
                  <a:pt x="0" y="2664987"/>
                </a:lnTo>
                <a:lnTo>
                  <a:pt x="0" y="0"/>
                </a:lnTo>
                <a:close/>
              </a:path>
            </a:pathLst>
          </a:custGeom>
          <a:noFill/>
          <a:ln>
            <a:noFill/>
          </a:ln>
        </p:spPr>
        <p:txBody>
          <a:bodyPr spcFirstLastPara="1" wrap="square" lIns="0" tIns="0" rIns="0" bIns="0" anchor="t" anchorCtr="0">
            <a:noAutofit/>
          </a:bodyPr>
          <a:lstStyle/>
          <a:p>
            <a:pPr marL="274638" marR="0" lvl="1" indent="-274638" algn="l" rtl="0">
              <a:lnSpc>
                <a:spcPct val="70000"/>
              </a:lnSpc>
              <a:spcBef>
                <a:spcPts val="0"/>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Who are you concerned with? </a:t>
            </a:r>
            <a:endParaRPr sz="1600" dirty="0"/>
          </a:p>
          <a:p>
            <a:pPr marL="274638" marR="0" lvl="1" indent="-274638" algn="l" rtl="0">
              <a:lnSpc>
                <a:spcPct val="70000"/>
              </a:lnSpc>
              <a:spcBef>
                <a:spcPts val="1367"/>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e.g. people/adults/EU citizens, migrants, local authorities</a:t>
            </a:r>
            <a:endParaRPr sz="1600" dirty="0"/>
          </a:p>
        </p:txBody>
      </p:sp>
      <p:sp>
        <p:nvSpPr>
          <p:cNvPr id="490" name="Google Shape;490;p40"/>
          <p:cNvSpPr/>
          <p:nvPr/>
        </p:nvSpPr>
        <p:spPr>
          <a:xfrm>
            <a:off x="4726909" y="2706497"/>
            <a:ext cx="2710942" cy="1331168"/>
          </a:xfrm>
          <a:custGeom>
            <a:avLst/>
            <a:gdLst/>
            <a:ahLst/>
            <a:cxnLst/>
            <a:rect l="l" t="t" r="r" b="b"/>
            <a:pathLst>
              <a:path w="2506019" h="1002407" extrusionOk="0">
                <a:moveTo>
                  <a:pt x="0" y="0"/>
                </a:moveTo>
                <a:lnTo>
                  <a:pt x="2004816" y="0"/>
                </a:lnTo>
                <a:lnTo>
                  <a:pt x="2506019" y="501204"/>
                </a:lnTo>
                <a:lnTo>
                  <a:pt x="2004816" y="1002407"/>
                </a:lnTo>
                <a:lnTo>
                  <a:pt x="0" y="1002407"/>
                </a:lnTo>
                <a:lnTo>
                  <a:pt x="501204" y="501204"/>
                </a:lnTo>
                <a:lnTo>
                  <a:pt x="0" y="0"/>
                </a:lnTo>
                <a:close/>
              </a:path>
            </a:pathLst>
          </a:custGeom>
          <a:solidFill>
            <a:srgbClr val="A5A5A5"/>
          </a:solidFill>
          <a:ln w="25400" cap="flat" cmpd="sng">
            <a:solidFill>
              <a:srgbClr val="A3C9E7"/>
            </a:solidFill>
            <a:prstDash val="solid"/>
            <a:round/>
            <a:headEnd type="none" w="sm" len="sm"/>
            <a:tailEnd type="none" w="sm" len="sm"/>
          </a:ln>
        </p:spPr>
        <p:txBody>
          <a:bodyPr spcFirstLastPara="1" wrap="square" lIns="573200" tIns="24000" rIns="525200" bIns="24000" anchor="ctr" anchorCtr="0">
            <a:noAutofit/>
          </a:bodyPr>
          <a:lstStyle/>
          <a:p>
            <a:pPr marL="0" marR="0" lvl="0" indent="0" algn="ctr" rtl="0">
              <a:lnSpc>
                <a:spcPct val="90000"/>
              </a:lnSpc>
              <a:spcBef>
                <a:spcPts val="0"/>
              </a:spcBef>
              <a:spcAft>
                <a:spcPts val="0"/>
              </a:spcAft>
              <a:buClr>
                <a:schemeClr val="dk1"/>
              </a:buClr>
              <a:buSzPts val="1800"/>
              <a:buFont typeface="Tahoma"/>
              <a:buNone/>
            </a:pPr>
            <a:r>
              <a:rPr lang="en-GB" sz="1800" b="1" i="0" u="none" strike="noStrike" cap="none">
                <a:solidFill>
                  <a:schemeClr val="dk1"/>
                </a:solidFill>
                <a:latin typeface="Tahoma"/>
                <a:ea typeface="Tahoma"/>
                <a:cs typeface="Tahoma"/>
                <a:sym typeface="Tahoma"/>
              </a:rPr>
              <a:t>Geography</a:t>
            </a:r>
            <a:endParaRPr/>
          </a:p>
        </p:txBody>
      </p:sp>
      <p:sp>
        <p:nvSpPr>
          <p:cNvPr id="491" name="Google Shape;491;p40"/>
          <p:cNvSpPr/>
          <p:nvPr/>
        </p:nvSpPr>
        <p:spPr>
          <a:xfrm>
            <a:off x="4543853" y="7191167"/>
            <a:ext cx="3534254" cy="1331168"/>
          </a:xfrm>
          <a:custGeom>
            <a:avLst/>
            <a:gdLst/>
            <a:ahLst/>
            <a:cxnLst/>
            <a:rect l="l" t="t" r="r" b="b"/>
            <a:pathLst>
              <a:path w="2004815" h="2664987" extrusionOk="0">
                <a:moveTo>
                  <a:pt x="0" y="0"/>
                </a:moveTo>
                <a:lnTo>
                  <a:pt x="2004815" y="0"/>
                </a:lnTo>
                <a:lnTo>
                  <a:pt x="2004815" y="2664987"/>
                </a:lnTo>
                <a:lnTo>
                  <a:pt x="0" y="2664987"/>
                </a:lnTo>
                <a:lnTo>
                  <a:pt x="0" y="0"/>
                </a:lnTo>
                <a:close/>
              </a:path>
            </a:pathLst>
          </a:custGeom>
          <a:noFill/>
          <a:ln>
            <a:noFill/>
          </a:ln>
        </p:spPr>
        <p:txBody>
          <a:bodyPr spcFirstLastPara="1" wrap="square" lIns="0" tIns="0" rIns="0" bIns="0" anchor="t" anchorCtr="0">
            <a:noAutofit/>
          </a:bodyPr>
          <a:lstStyle/>
          <a:p>
            <a:pPr marL="274638" marR="0" lvl="1" indent="-274638" algn="l" rtl="0">
              <a:lnSpc>
                <a:spcPct val="70000"/>
              </a:lnSpc>
              <a:spcBef>
                <a:spcPts val="0"/>
              </a:spcBef>
              <a:spcAft>
                <a:spcPts val="0"/>
              </a:spcAft>
              <a:buClr>
                <a:schemeClr val="dk1"/>
              </a:buClr>
              <a:buSzPts val="1460"/>
              <a:buFont typeface="Open Sans"/>
              <a:buChar char="•"/>
            </a:pPr>
            <a:r>
              <a:rPr lang="en-GB" sz="240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Open Sans"/>
              </a:rPr>
              <a:t>e.g. specific countries or regions, </a:t>
            </a:r>
            <a:endParaRPr sz="1600" dirty="0">
              <a:latin typeface="Tahoma" panose="020B0604030504040204" pitchFamily="34" charset="0"/>
              <a:ea typeface="Tahoma" panose="020B0604030504040204" pitchFamily="34" charset="0"/>
              <a:cs typeface="Tahoma" panose="020B0604030504040204" pitchFamily="34" charset="0"/>
            </a:endParaRPr>
          </a:p>
          <a:p>
            <a:pPr marL="274638" marR="0" lvl="1" indent="-274638" algn="l" rtl="0">
              <a:lnSpc>
                <a:spcPct val="70000"/>
              </a:lnSpc>
              <a:spcBef>
                <a:spcPts val="1367"/>
              </a:spcBef>
              <a:spcAft>
                <a:spcPts val="0"/>
              </a:spcAft>
              <a:buClr>
                <a:schemeClr val="dk1"/>
              </a:buClr>
              <a:buSzPts val="1460"/>
              <a:buFont typeface="Open Sans"/>
              <a:buChar char="•"/>
            </a:pPr>
            <a:r>
              <a:rPr lang="en-GB" sz="240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Open Sans"/>
              </a:rPr>
              <a:t>all EU countries or A10 countries  (2004)</a:t>
            </a:r>
            <a:endParaRPr sz="1600" dirty="0">
              <a:latin typeface="Tahoma" panose="020B0604030504040204" pitchFamily="34" charset="0"/>
              <a:ea typeface="Tahoma" panose="020B0604030504040204" pitchFamily="34" charset="0"/>
              <a:cs typeface="Tahoma" panose="020B0604030504040204" pitchFamily="34" charset="0"/>
            </a:endParaRPr>
          </a:p>
          <a:p>
            <a:pPr marL="274638" marR="0" lvl="1" indent="-181928" algn="l" rtl="0">
              <a:lnSpc>
                <a:spcPct val="70000"/>
              </a:lnSpc>
              <a:spcBef>
                <a:spcPts val="1367"/>
              </a:spcBef>
              <a:spcAft>
                <a:spcPts val="0"/>
              </a:spcAft>
              <a:buClr>
                <a:schemeClr val="dk1"/>
              </a:buClr>
              <a:buSzPts val="1460"/>
              <a:buFont typeface="Helvetica Neue"/>
              <a:buNone/>
            </a:pPr>
            <a:endParaRPr sz="240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Open Sans"/>
            </a:endParaRPr>
          </a:p>
        </p:txBody>
      </p:sp>
      <p:sp>
        <p:nvSpPr>
          <p:cNvPr id="492" name="Google Shape;492;p40"/>
          <p:cNvSpPr/>
          <p:nvPr/>
        </p:nvSpPr>
        <p:spPr>
          <a:xfrm>
            <a:off x="7117282" y="2706497"/>
            <a:ext cx="2609745" cy="1331168"/>
          </a:xfrm>
          <a:custGeom>
            <a:avLst/>
            <a:gdLst/>
            <a:ahLst/>
            <a:cxnLst/>
            <a:rect l="l" t="t" r="r" b="b"/>
            <a:pathLst>
              <a:path w="2506019" h="1002407" extrusionOk="0">
                <a:moveTo>
                  <a:pt x="0" y="0"/>
                </a:moveTo>
                <a:lnTo>
                  <a:pt x="2004816" y="0"/>
                </a:lnTo>
                <a:lnTo>
                  <a:pt x="2506019" y="501204"/>
                </a:lnTo>
                <a:lnTo>
                  <a:pt x="2004816" y="1002407"/>
                </a:lnTo>
                <a:lnTo>
                  <a:pt x="0" y="1002407"/>
                </a:lnTo>
                <a:lnTo>
                  <a:pt x="501204" y="501204"/>
                </a:lnTo>
                <a:lnTo>
                  <a:pt x="0" y="0"/>
                </a:lnTo>
                <a:close/>
              </a:path>
            </a:pathLst>
          </a:custGeom>
          <a:solidFill>
            <a:srgbClr val="FFC000"/>
          </a:solidFill>
          <a:ln w="25400" cap="flat" cmpd="sng">
            <a:solidFill>
              <a:srgbClr val="A3C9E7"/>
            </a:solidFill>
            <a:prstDash val="solid"/>
            <a:round/>
            <a:headEnd type="none" w="sm" len="sm"/>
            <a:tailEnd type="none" w="sm" len="sm"/>
          </a:ln>
        </p:spPr>
        <p:txBody>
          <a:bodyPr spcFirstLastPara="1" wrap="square" lIns="573200" tIns="24000" rIns="525200" bIns="24000" anchor="ctr" anchorCtr="0">
            <a:noAutofit/>
          </a:bodyPr>
          <a:lstStyle/>
          <a:p>
            <a:pPr marL="0" marR="0" lvl="0" indent="0" algn="ctr" rtl="0">
              <a:lnSpc>
                <a:spcPct val="90000"/>
              </a:lnSpc>
              <a:spcBef>
                <a:spcPts val="0"/>
              </a:spcBef>
              <a:spcAft>
                <a:spcPts val="0"/>
              </a:spcAft>
              <a:buClr>
                <a:schemeClr val="dk1"/>
              </a:buClr>
              <a:buSzPts val="2000"/>
              <a:buFont typeface="Tahoma"/>
              <a:buNone/>
            </a:pPr>
            <a:r>
              <a:rPr lang="en-GB" sz="2000" b="1" i="0" u="none" strike="noStrike" cap="none">
                <a:solidFill>
                  <a:schemeClr val="dk1"/>
                </a:solidFill>
                <a:latin typeface="Tahoma"/>
                <a:ea typeface="Tahoma"/>
                <a:cs typeface="Tahoma"/>
                <a:sym typeface="Tahoma"/>
              </a:rPr>
              <a:t>Time</a:t>
            </a:r>
            <a:endParaRPr/>
          </a:p>
        </p:txBody>
      </p:sp>
      <p:sp>
        <p:nvSpPr>
          <p:cNvPr id="493" name="Google Shape;493;p40"/>
          <p:cNvSpPr/>
          <p:nvPr/>
        </p:nvSpPr>
        <p:spPr>
          <a:xfrm>
            <a:off x="6818553" y="4153662"/>
            <a:ext cx="3633588" cy="3536442"/>
          </a:xfrm>
          <a:custGeom>
            <a:avLst/>
            <a:gdLst/>
            <a:ahLst/>
            <a:cxnLst/>
            <a:rect l="l" t="t" r="r" b="b"/>
            <a:pathLst>
              <a:path w="2004815" h="2664987" extrusionOk="0">
                <a:moveTo>
                  <a:pt x="0" y="0"/>
                </a:moveTo>
                <a:lnTo>
                  <a:pt x="2004815" y="0"/>
                </a:lnTo>
                <a:lnTo>
                  <a:pt x="2004815" y="2664987"/>
                </a:lnTo>
                <a:lnTo>
                  <a:pt x="0" y="2664987"/>
                </a:lnTo>
                <a:lnTo>
                  <a:pt x="0" y="0"/>
                </a:lnTo>
                <a:close/>
              </a:path>
            </a:pathLst>
          </a:custGeom>
          <a:noFill/>
          <a:ln>
            <a:noFill/>
          </a:ln>
        </p:spPr>
        <p:txBody>
          <a:bodyPr spcFirstLastPara="1" wrap="square" lIns="0" tIns="0" rIns="0" bIns="0" anchor="t" anchorCtr="0">
            <a:noAutofit/>
          </a:bodyPr>
          <a:lstStyle/>
          <a:p>
            <a:pPr marL="274638" marR="0" lvl="1" indent="-274638" algn="l" rtl="0">
              <a:lnSpc>
                <a:spcPct val="70000"/>
              </a:lnSpc>
              <a:spcBef>
                <a:spcPts val="0"/>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As most recent as possible</a:t>
            </a:r>
            <a:endParaRPr sz="1600" dirty="0"/>
          </a:p>
          <a:p>
            <a:pPr marL="274638" marR="0" lvl="1" indent="-274638" algn="l" rtl="0">
              <a:lnSpc>
                <a:spcPct val="70000"/>
              </a:lnSpc>
              <a:spcBef>
                <a:spcPts val="1367"/>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a specific period  (e.g. 2008-2018)</a:t>
            </a:r>
            <a:endParaRPr sz="1600" dirty="0"/>
          </a:p>
          <a:p>
            <a:pPr marL="274638" marR="0" lvl="1" indent="-274638" algn="l" rtl="0">
              <a:lnSpc>
                <a:spcPct val="70000"/>
              </a:lnSpc>
              <a:spcBef>
                <a:spcPts val="1367"/>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a long a period as possible </a:t>
            </a:r>
            <a:endParaRPr sz="1600" dirty="0"/>
          </a:p>
          <a:p>
            <a:pPr marL="274638" marR="0" lvl="1" indent="-274638" algn="l" rtl="0">
              <a:lnSpc>
                <a:spcPct val="70000"/>
              </a:lnSpc>
              <a:spcBef>
                <a:spcPts val="1367"/>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data from people at multiple time points?</a:t>
            </a:r>
            <a:endParaRPr sz="1600" dirty="0"/>
          </a:p>
        </p:txBody>
      </p:sp>
      <p:sp>
        <p:nvSpPr>
          <p:cNvPr id="494" name="Google Shape;494;p40"/>
          <p:cNvSpPr/>
          <p:nvPr/>
        </p:nvSpPr>
        <p:spPr>
          <a:xfrm>
            <a:off x="9306846" y="2706497"/>
            <a:ext cx="2667105" cy="1331168"/>
          </a:xfrm>
          <a:custGeom>
            <a:avLst/>
            <a:gdLst/>
            <a:ahLst/>
            <a:cxnLst/>
            <a:rect l="l" t="t" r="r" b="b"/>
            <a:pathLst>
              <a:path w="2506019" h="1002407" extrusionOk="0">
                <a:moveTo>
                  <a:pt x="0" y="0"/>
                </a:moveTo>
                <a:lnTo>
                  <a:pt x="2004816" y="0"/>
                </a:lnTo>
                <a:lnTo>
                  <a:pt x="2506019" y="501204"/>
                </a:lnTo>
                <a:lnTo>
                  <a:pt x="2004816" y="1002407"/>
                </a:lnTo>
                <a:lnTo>
                  <a:pt x="0" y="1002407"/>
                </a:lnTo>
                <a:lnTo>
                  <a:pt x="501204" y="501204"/>
                </a:lnTo>
                <a:lnTo>
                  <a:pt x="0" y="0"/>
                </a:lnTo>
                <a:close/>
              </a:path>
            </a:pathLst>
          </a:custGeom>
          <a:solidFill>
            <a:srgbClr val="93ADDD"/>
          </a:solidFill>
          <a:ln w="25400" cap="flat" cmpd="sng">
            <a:solidFill>
              <a:srgbClr val="A3C9E7"/>
            </a:solidFill>
            <a:prstDash val="solid"/>
            <a:round/>
            <a:headEnd type="none" w="sm" len="sm"/>
            <a:tailEnd type="none" w="sm" len="sm"/>
          </a:ln>
        </p:spPr>
        <p:txBody>
          <a:bodyPr spcFirstLastPara="1" wrap="square" lIns="573200" tIns="24000" rIns="525200" bIns="24000" anchor="ctr" anchorCtr="0">
            <a:noAutofit/>
          </a:bodyPr>
          <a:lstStyle/>
          <a:p>
            <a:pPr marL="0" marR="0" lvl="0" indent="0" algn="ctr" rtl="0">
              <a:lnSpc>
                <a:spcPct val="90000"/>
              </a:lnSpc>
              <a:spcBef>
                <a:spcPts val="0"/>
              </a:spcBef>
              <a:spcAft>
                <a:spcPts val="0"/>
              </a:spcAft>
              <a:buClr>
                <a:schemeClr val="dk1"/>
              </a:buClr>
              <a:buSzPts val="2000"/>
              <a:buFont typeface="Tahoma"/>
              <a:buNone/>
            </a:pPr>
            <a:r>
              <a:rPr lang="en-GB" sz="2000" b="1" i="0" u="none" strike="noStrike" cap="none">
                <a:solidFill>
                  <a:schemeClr val="dk1"/>
                </a:solidFill>
                <a:latin typeface="Tahoma"/>
                <a:ea typeface="Tahoma"/>
                <a:cs typeface="Tahoma"/>
                <a:sym typeface="Tahoma"/>
              </a:rPr>
              <a:t>Unit of analysis</a:t>
            </a:r>
            <a:endParaRPr/>
          </a:p>
        </p:txBody>
      </p:sp>
      <p:sp>
        <p:nvSpPr>
          <p:cNvPr id="495" name="Google Shape;495;p40"/>
          <p:cNvSpPr/>
          <p:nvPr/>
        </p:nvSpPr>
        <p:spPr>
          <a:xfrm>
            <a:off x="9262157" y="7191167"/>
            <a:ext cx="3195034" cy="1004732"/>
          </a:xfrm>
          <a:custGeom>
            <a:avLst/>
            <a:gdLst/>
            <a:ahLst/>
            <a:cxnLst/>
            <a:rect l="l" t="t" r="r" b="b"/>
            <a:pathLst>
              <a:path w="2004815" h="2664987" extrusionOk="0">
                <a:moveTo>
                  <a:pt x="0" y="0"/>
                </a:moveTo>
                <a:lnTo>
                  <a:pt x="2004815" y="0"/>
                </a:lnTo>
                <a:lnTo>
                  <a:pt x="2004815" y="2664987"/>
                </a:lnTo>
                <a:lnTo>
                  <a:pt x="0" y="2664987"/>
                </a:lnTo>
                <a:lnTo>
                  <a:pt x="0" y="0"/>
                </a:lnTo>
                <a:close/>
              </a:path>
            </a:pathLst>
          </a:custGeom>
          <a:noFill/>
          <a:ln>
            <a:noFill/>
          </a:ln>
        </p:spPr>
        <p:txBody>
          <a:bodyPr spcFirstLastPara="1" wrap="square" lIns="0" tIns="0" rIns="0" bIns="0" anchor="t" anchorCtr="0">
            <a:noAutofit/>
          </a:bodyPr>
          <a:lstStyle/>
          <a:p>
            <a:pPr marL="274638" marR="0" lvl="1" indent="-274638" algn="l" rtl="0">
              <a:lnSpc>
                <a:spcPct val="70000"/>
              </a:lnSpc>
              <a:spcBef>
                <a:spcPts val="0"/>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individuals, households, regions or countries?</a:t>
            </a:r>
            <a:endParaRPr sz="1600" dirty="0"/>
          </a:p>
        </p:txBody>
      </p:sp>
      <p:sp>
        <p:nvSpPr>
          <p:cNvPr id="496" name="Google Shape;496;p40"/>
          <p:cNvSpPr/>
          <p:nvPr/>
        </p:nvSpPr>
        <p:spPr>
          <a:xfrm>
            <a:off x="11597609" y="2706497"/>
            <a:ext cx="3335147" cy="1331168"/>
          </a:xfrm>
          <a:custGeom>
            <a:avLst/>
            <a:gdLst/>
            <a:ahLst/>
            <a:cxnLst/>
            <a:rect l="l" t="t" r="r" b="b"/>
            <a:pathLst>
              <a:path w="2506019" h="1002407" extrusionOk="0">
                <a:moveTo>
                  <a:pt x="0" y="0"/>
                </a:moveTo>
                <a:lnTo>
                  <a:pt x="2004816" y="0"/>
                </a:lnTo>
                <a:lnTo>
                  <a:pt x="2506019" y="501204"/>
                </a:lnTo>
                <a:lnTo>
                  <a:pt x="2004816" y="1002407"/>
                </a:lnTo>
                <a:lnTo>
                  <a:pt x="0" y="1002407"/>
                </a:lnTo>
                <a:lnTo>
                  <a:pt x="501204" y="501204"/>
                </a:lnTo>
                <a:lnTo>
                  <a:pt x="0" y="0"/>
                </a:lnTo>
                <a:close/>
              </a:path>
            </a:pathLst>
          </a:custGeom>
          <a:solidFill>
            <a:srgbClr val="70AD47"/>
          </a:solidFill>
          <a:ln w="25400" cap="flat" cmpd="sng">
            <a:solidFill>
              <a:srgbClr val="A3C9E7"/>
            </a:solidFill>
            <a:prstDash val="solid"/>
            <a:round/>
            <a:headEnd type="none" w="sm" len="sm"/>
            <a:tailEnd type="none" w="sm" len="sm"/>
          </a:ln>
        </p:spPr>
        <p:txBody>
          <a:bodyPr spcFirstLastPara="1" wrap="square" lIns="573200" tIns="24000" rIns="525200" bIns="24000" anchor="ctr" anchorCtr="0">
            <a:noAutofit/>
          </a:bodyPr>
          <a:lstStyle/>
          <a:p>
            <a:pPr marL="0" marR="0" lvl="0" indent="0" algn="ctr" rtl="0">
              <a:lnSpc>
                <a:spcPct val="90000"/>
              </a:lnSpc>
              <a:spcBef>
                <a:spcPts val="0"/>
              </a:spcBef>
              <a:spcAft>
                <a:spcPts val="0"/>
              </a:spcAft>
              <a:buClr>
                <a:schemeClr val="dk1"/>
              </a:buClr>
              <a:buSzPts val="2000"/>
              <a:buFont typeface="Tahoma"/>
              <a:buNone/>
            </a:pPr>
            <a:r>
              <a:rPr lang="en-GB" sz="2000" b="1" i="0" u="none" strike="noStrike" cap="none" dirty="0">
                <a:solidFill>
                  <a:schemeClr val="dk1"/>
                </a:solidFill>
                <a:latin typeface="Tahoma"/>
                <a:ea typeface="Tahoma"/>
                <a:cs typeface="Tahoma"/>
                <a:sym typeface="Tahoma"/>
              </a:rPr>
              <a:t>Study design</a:t>
            </a:r>
            <a:br>
              <a:rPr lang="en-GB" sz="2000" b="1" i="0" u="none" strike="noStrike" cap="none" dirty="0">
                <a:solidFill>
                  <a:schemeClr val="dk1"/>
                </a:solidFill>
                <a:latin typeface="Tahoma"/>
                <a:ea typeface="Tahoma"/>
                <a:cs typeface="Tahoma"/>
                <a:sym typeface="Tahoma"/>
              </a:rPr>
            </a:br>
            <a:r>
              <a:rPr lang="en-GB" sz="2000" b="1" i="0" u="none" strike="noStrike" cap="none" dirty="0">
                <a:solidFill>
                  <a:schemeClr val="dk1"/>
                </a:solidFill>
                <a:latin typeface="Tahoma"/>
                <a:ea typeface="Tahoma"/>
                <a:cs typeface="Tahoma"/>
                <a:sym typeface="Tahoma"/>
              </a:rPr>
              <a:t> and sample</a:t>
            </a:r>
            <a:r>
              <a:rPr lang="en-GB" sz="2000" b="1" i="0" u="none" strike="noStrike" cap="none" dirty="0">
                <a:solidFill>
                  <a:schemeClr val="lt1"/>
                </a:solidFill>
                <a:latin typeface="Tahoma"/>
                <a:ea typeface="Tahoma"/>
                <a:cs typeface="Tahoma"/>
                <a:sym typeface="Tahoma"/>
              </a:rPr>
              <a:t> </a:t>
            </a:r>
            <a:endParaRPr dirty="0"/>
          </a:p>
        </p:txBody>
      </p:sp>
      <p:sp>
        <p:nvSpPr>
          <p:cNvPr id="497" name="Google Shape;497;p40"/>
          <p:cNvSpPr/>
          <p:nvPr/>
        </p:nvSpPr>
        <p:spPr>
          <a:xfrm>
            <a:off x="11477720" y="4334256"/>
            <a:ext cx="3574923" cy="3536442"/>
          </a:xfrm>
          <a:custGeom>
            <a:avLst/>
            <a:gdLst/>
            <a:ahLst/>
            <a:cxnLst/>
            <a:rect l="l" t="t" r="r" b="b"/>
            <a:pathLst>
              <a:path w="2004815" h="2664987" extrusionOk="0">
                <a:moveTo>
                  <a:pt x="0" y="0"/>
                </a:moveTo>
                <a:lnTo>
                  <a:pt x="2004815" y="0"/>
                </a:lnTo>
                <a:lnTo>
                  <a:pt x="2004815" y="2664987"/>
                </a:lnTo>
                <a:lnTo>
                  <a:pt x="0" y="2664987"/>
                </a:lnTo>
                <a:lnTo>
                  <a:pt x="0" y="0"/>
                </a:lnTo>
                <a:close/>
              </a:path>
            </a:pathLst>
          </a:custGeom>
          <a:noFill/>
          <a:ln>
            <a:noFill/>
          </a:ln>
        </p:spPr>
        <p:txBody>
          <a:bodyPr spcFirstLastPara="1" wrap="square" lIns="0" tIns="0" rIns="0" bIns="0" anchor="t" anchorCtr="0">
            <a:noAutofit/>
          </a:bodyPr>
          <a:lstStyle/>
          <a:p>
            <a:pPr marL="274638" marR="0" lvl="1" indent="-274638" algn="l" rtl="0">
              <a:lnSpc>
                <a:spcPct val="70000"/>
              </a:lnSpc>
              <a:spcBef>
                <a:spcPts val="0"/>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Do you need representative (random) sample?</a:t>
            </a:r>
            <a:endParaRPr sz="2400" dirty="0"/>
          </a:p>
          <a:p>
            <a:pPr marL="274638" marR="0" lvl="1" indent="-274638" algn="l" rtl="0">
              <a:lnSpc>
                <a:spcPct val="70000"/>
              </a:lnSpc>
              <a:spcBef>
                <a:spcPts val="1367"/>
              </a:spcBef>
              <a:spcAft>
                <a:spcPts val="0"/>
              </a:spcAft>
              <a:buClr>
                <a:schemeClr val="dk1"/>
              </a:buClr>
              <a:buSzPts val="1460"/>
              <a:buFont typeface="Tahoma"/>
              <a:buChar char="•"/>
            </a:pPr>
            <a:r>
              <a:rPr lang="en-GB" sz="2400" i="0" u="none" strike="noStrike" cap="none" dirty="0">
                <a:solidFill>
                  <a:schemeClr val="dk1"/>
                </a:solidFill>
                <a:latin typeface="Tahoma"/>
                <a:ea typeface="Tahoma"/>
                <a:cs typeface="Tahoma"/>
                <a:sym typeface="Tahoma"/>
              </a:rPr>
              <a:t>Size (large sample for inferences about small groups) </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1"/>
          <p:cNvSpPr txBox="1">
            <a:spLocks noGrp="1"/>
          </p:cNvSpPr>
          <p:nvPr>
            <p:ph type="body" idx="1"/>
          </p:nvPr>
        </p:nvSpPr>
        <p:spPr>
          <a:xfrm>
            <a:off x="908781" y="3026563"/>
            <a:ext cx="12977559"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336"/>
              <a:buFont typeface="Tahoma"/>
              <a:buChar char="•"/>
            </a:pPr>
            <a:r>
              <a:rPr lang="en-GB" sz="3200"/>
              <a:t>Task: identify data needs  - Evaluating data worksheet</a:t>
            </a:r>
            <a:endParaRPr b="1"/>
          </a:p>
        </p:txBody>
      </p:sp>
      <p:sp>
        <p:nvSpPr>
          <p:cNvPr id="503" name="Google Shape;503;p41"/>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Activity: Identify data needs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Searching data archives</a:t>
            </a:r>
            <a:endParaRPr/>
          </a:p>
        </p:txBody>
      </p:sp>
      <p:pic>
        <p:nvPicPr>
          <p:cNvPr id="509" name="Google Shape;509;p42" descr="C:\Users\adpstud2\Desktop\DataRepositories1000pxv2_medium.png"/>
          <p:cNvPicPr preferRelativeResize="0"/>
          <p:nvPr/>
        </p:nvPicPr>
        <p:blipFill rotWithShape="1">
          <a:blip r:embed="rId3">
            <a:alphaModFix/>
          </a:blip>
          <a:srcRect/>
          <a:stretch/>
        </p:blipFill>
        <p:spPr>
          <a:xfrm>
            <a:off x="5333895" y="3188208"/>
            <a:ext cx="4304484" cy="3244587"/>
          </a:xfrm>
          <a:prstGeom prst="rect">
            <a:avLst/>
          </a:prstGeom>
          <a:noFill/>
          <a:ln>
            <a:noFill/>
          </a:ln>
        </p:spPr>
      </p:pic>
      <p:sp>
        <p:nvSpPr>
          <p:cNvPr id="510" name="Google Shape;510;p42"/>
          <p:cNvSpPr/>
          <p:nvPr/>
        </p:nvSpPr>
        <p:spPr>
          <a:xfrm>
            <a:off x="6446440" y="6694113"/>
            <a:ext cx="3129383"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Helvetica Neue"/>
              <a:buNone/>
            </a:pPr>
            <a:r>
              <a:rPr lang="en-GB" sz="1200" b="1" i="1" u="none" strike="noStrike" cap="none">
                <a:solidFill>
                  <a:srgbClr val="000000"/>
                </a:solidFill>
                <a:latin typeface="Helvetica Neue"/>
                <a:ea typeface="Helvetica Neue"/>
                <a:cs typeface="Helvetica Neue"/>
                <a:sym typeface="Helvetica Neue"/>
              </a:rPr>
              <a:t>CESSDA Training Working Group (2017)</a:t>
            </a:r>
            <a:endParaRPr sz="12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3"/>
          <p:cNvSpPr txBox="1">
            <a:spLocks noGrp="1"/>
          </p:cNvSpPr>
          <p:nvPr>
            <p:ph type="body" idx="1"/>
          </p:nvPr>
        </p:nvSpPr>
        <p:spPr>
          <a:xfrm>
            <a:off x="908781" y="2953411"/>
            <a:ext cx="11699411" cy="5349341"/>
          </a:xfrm>
          <a:prstGeom prst="rect">
            <a:avLst/>
          </a:prstGeom>
          <a:noFill/>
          <a:ln>
            <a:noFill/>
          </a:ln>
        </p:spPr>
        <p:txBody>
          <a:bodyPr spcFirstLastPara="1" wrap="square" lIns="91425" tIns="45700" rIns="91425" bIns="45700" anchor="t" anchorCtr="0">
            <a:normAutofit/>
          </a:bodyPr>
          <a:lstStyle/>
          <a:p>
            <a:pPr marL="530225" lvl="1" indent="-530225" algn="l" rtl="0">
              <a:lnSpc>
                <a:spcPct val="70000"/>
              </a:lnSpc>
              <a:spcBef>
                <a:spcPts val="0"/>
              </a:spcBef>
              <a:spcAft>
                <a:spcPts val="0"/>
              </a:spcAft>
              <a:buClr>
                <a:srgbClr val="000000"/>
              </a:buClr>
              <a:buSzPts val="2336"/>
              <a:buFont typeface="Tahoma"/>
              <a:buChar char="•"/>
            </a:pPr>
            <a:r>
              <a:rPr lang="en-GB" sz="3200"/>
              <a:t>Search for data on a topic</a:t>
            </a:r>
            <a:endParaRPr/>
          </a:p>
          <a:p>
            <a:pPr marL="530225" lvl="1" indent="-530225" algn="l" rtl="0">
              <a:lnSpc>
                <a:spcPct val="70000"/>
              </a:lnSpc>
              <a:spcBef>
                <a:spcPts val="2280"/>
              </a:spcBef>
              <a:spcAft>
                <a:spcPts val="0"/>
              </a:spcAft>
              <a:buClr>
                <a:srgbClr val="000000"/>
              </a:buClr>
              <a:buSzPts val="2336"/>
              <a:buFont typeface="Tahoma"/>
              <a:buChar char="•"/>
            </a:pPr>
            <a:r>
              <a:rPr lang="en-GB" sz="3200"/>
              <a:t>Search for a specific dataset </a:t>
            </a:r>
            <a:endParaRPr/>
          </a:p>
          <a:p>
            <a:pPr marL="530225" lvl="1" indent="-530225" algn="l" rtl="0">
              <a:lnSpc>
                <a:spcPct val="70000"/>
              </a:lnSpc>
              <a:spcBef>
                <a:spcPts val="2280"/>
              </a:spcBef>
              <a:spcAft>
                <a:spcPts val="0"/>
              </a:spcAft>
              <a:buClr>
                <a:srgbClr val="000000"/>
              </a:buClr>
              <a:buSzPts val="2336"/>
              <a:buFont typeface="Tahoma"/>
              <a:buChar char="•"/>
            </a:pPr>
            <a:r>
              <a:rPr lang="en-GB" sz="3200"/>
              <a:t>Browse data collections by type or theme</a:t>
            </a:r>
            <a:endParaRPr/>
          </a:p>
          <a:p>
            <a:pPr marL="0" lvl="1" indent="0" algn="l" rtl="0">
              <a:lnSpc>
                <a:spcPct val="70000"/>
              </a:lnSpc>
              <a:spcBef>
                <a:spcPts val="1547"/>
              </a:spcBef>
              <a:spcAft>
                <a:spcPts val="0"/>
              </a:spcAft>
              <a:buClr>
                <a:srgbClr val="000000"/>
              </a:buClr>
              <a:buSzPts val="2336"/>
              <a:buFont typeface="Tahoma"/>
              <a:buNone/>
            </a:pPr>
            <a:endParaRPr sz="3200"/>
          </a:p>
        </p:txBody>
      </p:sp>
      <p:sp>
        <p:nvSpPr>
          <p:cNvPr id="516" name="Google Shape;516;p4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Three types of search</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4"/>
          <p:cNvSpPr txBox="1">
            <a:spLocks noGrp="1"/>
          </p:cNvSpPr>
          <p:nvPr>
            <p:ph type="title"/>
          </p:nvPr>
        </p:nvSpPr>
        <p:spPr>
          <a:xfrm>
            <a:off x="2849296" y="286258"/>
            <a:ext cx="12174899" cy="997079"/>
          </a:xfrm>
          <a:prstGeom prst="rect">
            <a:avLst/>
          </a:prstGeom>
          <a:noFill/>
          <a:ln>
            <a:noFill/>
          </a:ln>
        </p:spPr>
        <p:txBody>
          <a:bodyPr spcFirstLastPara="1" wrap="square" lIns="50800" tIns="50800" rIns="50800" bIns="50800" anchor="ctr" anchorCtr="0">
            <a:normAutofit fontScale="90000"/>
          </a:bodyPr>
          <a:lstStyle/>
          <a:p>
            <a:pPr marL="0" lvl="0" indent="0" algn="l" rtl="0">
              <a:lnSpc>
                <a:spcPct val="100000"/>
              </a:lnSpc>
              <a:spcBef>
                <a:spcPts val="0"/>
              </a:spcBef>
              <a:spcAft>
                <a:spcPts val="0"/>
              </a:spcAft>
              <a:buClr>
                <a:srgbClr val="6A6C77"/>
              </a:buClr>
              <a:buSzPct val="100000"/>
              <a:buFont typeface="Tahoma"/>
              <a:buNone/>
            </a:pPr>
            <a:r>
              <a:rPr lang="en-GB" sz="5400"/>
              <a:t>Online catalogues – searching (browsing)</a:t>
            </a:r>
            <a:endParaRPr/>
          </a:p>
        </p:txBody>
      </p:sp>
      <p:pic>
        <p:nvPicPr>
          <p:cNvPr id="522" name="Google Shape;522;p44"/>
          <p:cNvPicPr preferRelativeResize="0"/>
          <p:nvPr/>
        </p:nvPicPr>
        <p:blipFill rotWithShape="1">
          <a:blip r:embed="rId3">
            <a:alphaModFix/>
          </a:blip>
          <a:srcRect/>
          <a:stretch/>
        </p:blipFill>
        <p:spPr>
          <a:xfrm>
            <a:off x="2707102" y="1794572"/>
            <a:ext cx="12177319" cy="7075107"/>
          </a:xfrm>
          <a:prstGeom prst="rect">
            <a:avLst/>
          </a:prstGeom>
          <a:noFill/>
          <a:ln>
            <a:noFill/>
          </a:ln>
        </p:spPr>
      </p:pic>
      <p:sp>
        <p:nvSpPr>
          <p:cNvPr id="523" name="Google Shape;523;p44"/>
          <p:cNvSpPr/>
          <p:nvPr/>
        </p:nvSpPr>
        <p:spPr>
          <a:xfrm>
            <a:off x="11390104" y="1671736"/>
            <a:ext cx="1504950" cy="546928"/>
          </a:xfrm>
          <a:prstGeom prst="ellipse">
            <a:avLst/>
          </a:prstGeom>
          <a:no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Helvetica Neue"/>
              <a:buNone/>
            </a:pPr>
            <a:endParaRPr sz="2400" b="1" i="0" u="none" strike="noStrike" cap="none">
              <a:latin typeface="Helvetica Neue"/>
              <a:ea typeface="Helvetica Neue"/>
              <a:cs typeface="Helvetica Neue"/>
              <a:sym typeface="Helvetica Neue"/>
            </a:endParaRPr>
          </a:p>
        </p:txBody>
      </p:sp>
      <p:sp>
        <p:nvSpPr>
          <p:cNvPr id="524" name="Google Shape;524;p44"/>
          <p:cNvSpPr/>
          <p:nvPr/>
        </p:nvSpPr>
        <p:spPr>
          <a:xfrm rot="9949461">
            <a:off x="13014522" y="1849367"/>
            <a:ext cx="496999" cy="221895"/>
          </a:xfrm>
          <a:prstGeom prst="rightArrow">
            <a:avLst>
              <a:gd name="adj1" fmla="val 50000"/>
              <a:gd name="adj2" fmla="val 40778"/>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
        <p:nvSpPr>
          <p:cNvPr id="525" name="Google Shape;525;p44"/>
          <p:cNvSpPr txBox="1"/>
          <p:nvPr/>
        </p:nvSpPr>
        <p:spPr>
          <a:xfrm>
            <a:off x="12319282" y="1271353"/>
            <a:ext cx="326423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Open Sans Light"/>
              <a:buNone/>
            </a:pPr>
            <a:r>
              <a:rPr lang="en-GB" sz="2800" b="1" i="0" u="none" strike="noStrike" cap="none">
                <a:solidFill>
                  <a:srgbClr val="000000"/>
                </a:solidFill>
                <a:latin typeface="Open Sans Light"/>
                <a:ea typeface="Open Sans Light"/>
                <a:cs typeface="Open Sans Light"/>
                <a:sym typeface="Open Sans Light"/>
              </a:rPr>
              <a:t>language</a:t>
            </a:r>
            <a:endParaRPr/>
          </a:p>
        </p:txBody>
      </p:sp>
      <p:sp>
        <p:nvSpPr>
          <p:cNvPr id="526" name="Google Shape;526;p44"/>
          <p:cNvSpPr txBox="1"/>
          <p:nvPr/>
        </p:nvSpPr>
        <p:spPr>
          <a:xfrm>
            <a:off x="2167731" y="5431508"/>
            <a:ext cx="3136900" cy="75882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4200"/>
              </a:spcBef>
              <a:spcAft>
                <a:spcPts val="0"/>
              </a:spcAft>
              <a:buClr>
                <a:srgbClr val="6A6C76"/>
              </a:buClr>
              <a:buSzPts val="4640"/>
              <a:buFont typeface="Open Sans"/>
              <a:buNone/>
            </a:pPr>
            <a:r>
              <a:rPr lang="en-GB" sz="3200" b="0" i="0" u="none" strike="noStrike" cap="none">
                <a:solidFill>
                  <a:srgbClr val="6A6C76"/>
                </a:solidFill>
                <a:latin typeface="Open Sans Light"/>
                <a:ea typeface="Open Sans Light"/>
                <a:cs typeface="Open Sans Light"/>
                <a:sym typeface="Open Sans Light"/>
              </a:rPr>
              <a:t>Filter/sort</a:t>
            </a:r>
            <a:endParaRPr sz="3200" b="0" i="0" u="none" strike="noStrike" cap="none">
              <a:solidFill>
                <a:srgbClr val="6A6C76"/>
              </a:solidFill>
              <a:latin typeface="Open Sans Light"/>
              <a:ea typeface="Open Sans Light"/>
              <a:cs typeface="Open Sans Light"/>
              <a:sym typeface="Open Sans Light"/>
            </a:endParaRPr>
          </a:p>
        </p:txBody>
      </p:sp>
      <p:sp>
        <p:nvSpPr>
          <p:cNvPr id="527" name="Google Shape;527;p44"/>
          <p:cNvSpPr/>
          <p:nvPr/>
        </p:nvSpPr>
        <p:spPr>
          <a:xfrm>
            <a:off x="2948781" y="6438832"/>
            <a:ext cx="831850" cy="241300"/>
          </a:xfrm>
          <a:prstGeom prst="rightArrow">
            <a:avLst>
              <a:gd name="adj1" fmla="val 50000"/>
              <a:gd name="adj2" fmla="val 50000"/>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45"/>
          <p:cNvPicPr preferRelativeResize="0"/>
          <p:nvPr/>
        </p:nvPicPr>
        <p:blipFill rotWithShape="1">
          <a:blip r:embed="rId3">
            <a:alphaModFix/>
          </a:blip>
          <a:srcRect/>
          <a:stretch/>
        </p:blipFill>
        <p:spPr>
          <a:xfrm>
            <a:off x="5836413" y="461969"/>
            <a:ext cx="9336119" cy="8040348"/>
          </a:xfrm>
          <a:prstGeom prst="rect">
            <a:avLst/>
          </a:prstGeom>
          <a:noFill/>
          <a:ln>
            <a:noFill/>
          </a:ln>
        </p:spPr>
      </p:pic>
      <p:pic>
        <p:nvPicPr>
          <p:cNvPr id="533" name="Google Shape;533;p45"/>
          <p:cNvPicPr preferRelativeResize="0"/>
          <p:nvPr/>
        </p:nvPicPr>
        <p:blipFill rotWithShape="1">
          <a:blip r:embed="rId4">
            <a:alphaModFix/>
          </a:blip>
          <a:srcRect/>
          <a:stretch/>
        </p:blipFill>
        <p:spPr>
          <a:xfrm>
            <a:off x="2167732" y="4138863"/>
            <a:ext cx="3668681" cy="4491790"/>
          </a:xfrm>
          <a:prstGeom prst="rect">
            <a:avLst/>
          </a:prstGeom>
          <a:noFill/>
          <a:ln>
            <a:noFill/>
          </a:ln>
        </p:spPr>
      </p:pic>
      <p:pic>
        <p:nvPicPr>
          <p:cNvPr id="534" name="Google Shape;534;p45"/>
          <p:cNvPicPr preferRelativeResize="0"/>
          <p:nvPr/>
        </p:nvPicPr>
        <p:blipFill rotWithShape="1">
          <a:blip r:embed="rId5">
            <a:alphaModFix/>
          </a:blip>
          <a:srcRect/>
          <a:stretch/>
        </p:blipFill>
        <p:spPr>
          <a:xfrm>
            <a:off x="2544435" y="3594421"/>
            <a:ext cx="1457637" cy="38143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6"/>
          <p:cNvSpPr txBox="1"/>
          <p:nvPr/>
        </p:nvSpPr>
        <p:spPr>
          <a:xfrm>
            <a:off x="11948243" y="5864203"/>
            <a:ext cx="200659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Light"/>
              <a:buNone/>
            </a:pPr>
            <a:r>
              <a:rPr lang="en-GB" sz="1600" b="1" i="0" u="none" strike="noStrike" cap="none">
                <a:solidFill>
                  <a:srgbClr val="000000"/>
                </a:solidFill>
                <a:latin typeface="Open Sans Light"/>
                <a:ea typeface="Open Sans Light"/>
                <a:cs typeface="Open Sans Light"/>
                <a:sym typeface="Open Sans Light"/>
              </a:rPr>
              <a:t>Source: </a:t>
            </a:r>
            <a:r>
              <a:rPr lang="en-GB" sz="1600" b="1" i="0" u="sng" strike="noStrike" cap="none">
                <a:solidFill>
                  <a:srgbClr val="000000"/>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ESS</a:t>
            </a:r>
            <a:endParaRPr sz="1600" b="1" i="0" u="none" strike="noStrike" cap="none">
              <a:solidFill>
                <a:srgbClr val="000000"/>
              </a:solidFill>
              <a:latin typeface="Open Sans Light"/>
              <a:ea typeface="Open Sans Light"/>
              <a:cs typeface="Open Sans Light"/>
              <a:sym typeface="Open Sans Light"/>
            </a:endParaRPr>
          </a:p>
        </p:txBody>
      </p:sp>
      <p:pic>
        <p:nvPicPr>
          <p:cNvPr id="540" name="Google Shape;540;p46"/>
          <p:cNvPicPr preferRelativeResize="0"/>
          <p:nvPr/>
        </p:nvPicPr>
        <p:blipFill rotWithShape="1">
          <a:blip r:embed="rId4">
            <a:alphaModFix/>
          </a:blip>
          <a:srcRect/>
          <a:stretch/>
        </p:blipFill>
        <p:spPr>
          <a:xfrm>
            <a:off x="2955870" y="1063023"/>
            <a:ext cx="8473417" cy="653449"/>
          </a:xfrm>
          <a:prstGeom prst="rect">
            <a:avLst/>
          </a:prstGeom>
          <a:noFill/>
          <a:ln>
            <a:noFill/>
          </a:ln>
        </p:spPr>
      </p:pic>
      <p:pic>
        <p:nvPicPr>
          <p:cNvPr id="541" name="Google Shape;541;p46"/>
          <p:cNvPicPr preferRelativeResize="0"/>
          <p:nvPr/>
        </p:nvPicPr>
        <p:blipFill rotWithShape="1">
          <a:blip r:embed="rId5">
            <a:alphaModFix/>
          </a:blip>
          <a:srcRect/>
          <a:stretch/>
        </p:blipFill>
        <p:spPr>
          <a:xfrm>
            <a:off x="3096421" y="1740575"/>
            <a:ext cx="8709087" cy="6127427"/>
          </a:xfrm>
          <a:prstGeom prst="rect">
            <a:avLst/>
          </a:prstGeom>
          <a:noFill/>
          <a:ln>
            <a:noFill/>
          </a:ln>
        </p:spPr>
      </p:pic>
      <p:pic>
        <p:nvPicPr>
          <p:cNvPr id="542" name="Google Shape;542;p46"/>
          <p:cNvPicPr preferRelativeResize="0"/>
          <p:nvPr/>
        </p:nvPicPr>
        <p:blipFill rotWithShape="1">
          <a:blip r:embed="rId6">
            <a:alphaModFix/>
          </a:blip>
          <a:srcRect/>
          <a:stretch/>
        </p:blipFill>
        <p:spPr>
          <a:xfrm>
            <a:off x="11913512" y="1267809"/>
            <a:ext cx="2495962" cy="84627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Documentation often extensive</a:t>
            </a:r>
            <a:endParaRPr/>
          </a:p>
        </p:txBody>
      </p:sp>
      <p:pic>
        <p:nvPicPr>
          <p:cNvPr id="548" name="Google Shape;548;p47"/>
          <p:cNvPicPr preferRelativeResize="0"/>
          <p:nvPr/>
        </p:nvPicPr>
        <p:blipFill rotWithShape="1">
          <a:blip r:embed="rId3">
            <a:alphaModFix/>
          </a:blip>
          <a:srcRect/>
          <a:stretch/>
        </p:blipFill>
        <p:spPr>
          <a:xfrm>
            <a:off x="2262461" y="1882574"/>
            <a:ext cx="12652727" cy="696723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Open Sans"/>
              <a:buNone/>
            </a:pPr>
            <a:r>
              <a:rPr lang="en-GB">
                <a:latin typeface="Open Sans"/>
                <a:ea typeface="Open Sans"/>
                <a:cs typeface="Open Sans"/>
                <a:sym typeface="Open Sans"/>
              </a:rPr>
              <a:t>NESSTAR for online browsing and analysis</a:t>
            </a:r>
            <a:endParaRPr>
              <a:latin typeface="Open Sans"/>
              <a:ea typeface="Open Sans"/>
              <a:cs typeface="Open Sans"/>
              <a:sym typeface="Open Sans"/>
            </a:endParaRPr>
          </a:p>
        </p:txBody>
      </p:sp>
      <p:pic>
        <p:nvPicPr>
          <p:cNvPr id="554" name="Google Shape;554;p48"/>
          <p:cNvPicPr preferRelativeResize="0"/>
          <p:nvPr/>
        </p:nvPicPr>
        <p:blipFill rotWithShape="1">
          <a:blip r:embed="rId3">
            <a:alphaModFix/>
          </a:blip>
          <a:srcRect/>
          <a:stretch/>
        </p:blipFill>
        <p:spPr>
          <a:xfrm>
            <a:off x="2483616" y="2053390"/>
            <a:ext cx="9477375" cy="6529555"/>
          </a:xfrm>
          <a:prstGeom prst="rect">
            <a:avLst/>
          </a:prstGeom>
          <a:noFill/>
          <a:ln>
            <a:noFill/>
          </a:ln>
        </p:spPr>
      </p:pic>
      <p:sp>
        <p:nvSpPr>
          <p:cNvPr id="555" name="Google Shape;555;p48"/>
          <p:cNvSpPr txBox="1"/>
          <p:nvPr/>
        </p:nvSpPr>
        <p:spPr>
          <a:xfrm>
            <a:off x="10945972" y="3955131"/>
            <a:ext cx="4154221" cy="3046988"/>
          </a:xfrm>
          <a:prstGeom prst="rect">
            <a:avLst/>
          </a:prstGeom>
          <a:solidFill>
            <a:srgbClr val="AAD3F1"/>
          </a:solid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chemeClr val="dk1"/>
              </a:buClr>
              <a:buSzPts val="2400"/>
              <a:buFont typeface="Arial"/>
              <a:buChar char="•"/>
            </a:pPr>
            <a:r>
              <a:rPr lang="en-GB" sz="2400" b="1" i="0" u="none" strike="noStrike" cap="none">
                <a:solidFill>
                  <a:schemeClr val="dk1"/>
                </a:solidFill>
                <a:latin typeface="Tahoma"/>
                <a:ea typeface="Tahoma"/>
                <a:cs typeface="Tahoma"/>
                <a:sym typeface="Tahoma"/>
              </a:rPr>
              <a:t>online data browsing and analysis</a:t>
            </a:r>
            <a:endParaRPr/>
          </a:p>
          <a:p>
            <a:pPr marL="457200" marR="0" lvl="0" indent="-457200" algn="ctr" rtl="0">
              <a:lnSpc>
                <a:spcPct val="100000"/>
              </a:lnSpc>
              <a:spcBef>
                <a:spcPts val="0"/>
              </a:spcBef>
              <a:spcAft>
                <a:spcPts val="0"/>
              </a:spcAft>
              <a:buClr>
                <a:schemeClr val="dk1"/>
              </a:buClr>
              <a:buSzPts val="2400"/>
              <a:buFont typeface="Arial"/>
              <a:buChar char="•"/>
            </a:pPr>
            <a:r>
              <a:rPr lang="en-GB" sz="2400" b="1" i="0" u="none" strike="noStrike" cap="none">
                <a:solidFill>
                  <a:schemeClr val="dk1"/>
                </a:solidFill>
                <a:latin typeface="Tahoma"/>
                <a:ea typeface="Tahoma"/>
                <a:cs typeface="Tahoma"/>
                <a:sym typeface="Tahoma"/>
              </a:rPr>
              <a:t>download tables, graphs, data files and study descriptions </a:t>
            </a:r>
            <a:endParaRPr/>
          </a:p>
          <a:p>
            <a:pPr marL="457200" marR="0" lvl="0" indent="-457200" algn="ctr" rtl="0">
              <a:lnSpc>
                <a:spcPct val="100000"/>
              </a:lnSpc>
              <a:spcBef>
                <a:spcPts val="0"/>
              </a:spcBef>
              <a:spcAft>
                <a:spcPts val="0"/>
              </a:spcAft>
              <a:buClr>
                <a:schemeClr val="dk1"/>
              </a:buClr>
              <a:buSzPts val="2400"/>
              <a:buFont typeface="Arial"/>
              <a:buChar char="•"/>
            </a:pPr>
            <a:r>
              <a:rPr lang="en-GB" sz="2400" b="1" i="0" u="none" strike="noStrike" cap="none">
                <a:solidFill>
                  <a:schemeClr val="dk1"/>
                </a:solidFill>
                <a:latin typeface="Tahoma"/>
                <a:ea typeface="Tahoma"/>
                <a:cs typeface="Tahoma"/>
                <a:sym typeface="Tahoma"/>
              </a:rPr>
              <a:t>main catalogue or additional tool </a:t>
            </a:r>
            <a:endParaRPr/>
          </a:p>
          <a:p>
            <a:pPr marL="457200" marR="0" lvl="0" indent="-457200" algn="ctr" rtl="0">
              <a:lnSpc>
                <a:spcPct val="100000"/>
              </a:lnSpc>
              <a:spcBef>
                <a:spcPts val="0"/>
              </a:spcBef>
              <a:spcAft>
                <a:spcPts val="0"/>
              </a:spcAft>
              <a:buClr>
                <a:schemeClr val="dk1"/>
              </a:buClr>
              <a:buSzPts val="2400"/>
              <a:buFont typeface="Arial"/>
              <a:buChar char="•"/>
            </a:pPr>
            <a:r>
              <a:rPr lang="en-GB" sz="2400" b="1" i="0" u="none" strike="noStrike" cap="none">
                <a:solidFill>
                  <a:schemeClr val="dk1"/>
                </a:solidFill>
                <a:latin typeface="Tahoma"/>
                <a:ea typeface="Tahoma"/>
                <a:cs typeface="Tahoma"/>
                <a:sym typeface="Tahoma"/>
              </a:rPr>
              <a:t>help pages [? at top]</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9"/>
          <p:cNvSpPr txBox="1">
            <a:spLocks noGrp="1"/>
          </p:cNvSpPr>
          <p:nvPr>
            <p:ph type="title"/>
          </p:nvPr>
        </p:nvSpPr>
        <p:spPr>
          <a:xfrm>
            <a:off x="777027" y="871463"/>
            <a:ext cx="15114614" cy="99707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5800"/>
              <a:buFont typeface="Tahoma"/>
              <a:buNone/>
            </a:pPr>
            <a:r>
              <a:rPr lang="en-GB"/>
              <a:t>Frequency distribution of one variable</a:t>
            </a:r>
            <a:endParaRPr/>
          </a:p>
        </p:txBody>
      </p:sp>
      <p:pic>
        <p:nvPicPr>
          <p:cNvPr id="561" name="Google Shape;561;p49"/>
          <p:cNvPicPr preferRelativeResize="0"/>
          <p:nvPr/>
        </p:nvPicPr>
        <p:blipFill rotWithShape="1">
          <a:blip r:embed="rId3">
            <a:alphaModFix/>
          </a:blip>
          <a:srcRect/>
          <a:stretch/>
        </p:blipFill>
        <p:spPr>
          <a:xfrm>
            <a:off x="3182667" y="1945312"/>
            <a:ext cx="9689172" cy="6444106"/>
          </a:xfrm>
          <a:prstGeom prst="rect">
            <a:avLst/>
          </a:prstGeom>
          <a:noFill/>
          <a:ln>
            <a:noFill/>
          </a:ln>
        </p:spPr>
      </p:pic>
      <p:pic>
        <p:nvPicPr>
          <p:cNvPr id="562" name="Google Shape;562;p49"/>
          <p:cNvPicPr preferRelativeResize="0"/>
          <p:nvPr/>
        </p:nvPicPr>
        <p:blipFill rotWithShape="1">
          <a:blip r:embed="rId4">
            <a:alphaModFix/>
          </a:blip>
          <a:srcRect/>
          <a:stretch/>
        </p:blipFill>
        <p:spPr>
          <a:xfrm>
            <a:off x="7083087" y="2570983"/>
            <a:ext cx="7912973" cy="5818435"/>
          </a:xfrm>
          <a:prstGeom prst="rect">
            <a:avLst/>
          </a:prstGeom>
          <a:noFill/>
          <a:ln>
            <a:noFill/>
          </a:ln>
        </p:spPr>
      </p:pic>
      <p:sp>
        <p:nvSpPr>
          <p:cNvPr id="563" name="Google Shape;563;p49"/>
          <p:cNvSpPr/>
          <p:nvPr/>
        </p:nvSpPr>
        <p:spPr>
          <a:xfrm>
            <a:off x="7083087" y="6810237"/>
            <a:ext cx="7537143" cy="1074821"/>
          </a:xfrm>
          <a:prstGeom prst="rect">
            <a:avLst/>
          </a:prstGeom>
          <a:no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
        <p:nvSpPr>
          <p:cNvPr id="564" name="Google Shape;564;p49"/>
          <p:cNvSpPr txBox="1"/>
          <p:nvPr/>
        </p:nvSpPr>
        <p:spPr>
          <a:xfrm>
            <a:off x="3182667" y="8661901"/>
            <a:ext cx="769693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Open Sans Light"/>
              <a:buNone/>
            </a:pPr>
            <a:r>
              <a:rPr lang="en-GB" sz="1800" b="1" i="0" u="none" strike="noStrike" cap="none">
                <a:solidFill>
                  <a:srgbClr val="000000"/>
                </a:solidFill>
                <a:latin typeface="Open Sans Light"/>
                <a:ea typeface="Open Sans Light"/>
                <a:cs typeface="Open Sans Light"/>
                <a:sym typeface="Open Sans Light"/>
              </a:rPr>
              <a:t>Source: ESS; Dataset: ESS6-2012, ed.2.4</a:t>
            </a:r>
            <a:endParaRPr sz="2000" b="1"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body" idx="1"/>
          </p:nvPr>
        </p:nvSpPr>
        <p:spPr>
          <a:xfrm>
            <a:off x="7677232" y="1583184"/>
            <a:ext cx="5815585" cy="499890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190"/>
              <a:buFont typeface="Tahoma"/>
              <a:buNone/>
            </a:pPr>
            <a:r>
              <a:rPr lang="en-GB" sz="3000">
                <a:solidFill>
                  <a:schemeClr val="dk1"/>
                </a:solidFill>
                <a:latin typeface="Tahoma"/>
                <a:ea typeface="Tahoma"/>
                <a:cs typeface="Tahoma"/>
                <a:sym typeface="Tahoma"/>
              </a:rPr>
              <a:t>Thinking about the types of data available can help you work out what you need and how to find it.</a:t>
            </a:r>
            <a:endParaRPr/>
          </a:p>
          <a:p>
            <a:pPr marL="584200" lvl="0" indent="-454406" algn="l" rtl="0">
              <a:lnSpc>
                <a:spcPct val="100000"/>
              </a:lnSpc>
              <a:spcBef>
                <a:spcPts val="1200"/>
              </a:spcBef>
              <a:spcAft>
                <a:spcPts val="0"/>
              </a:spcAft>
              <a:buClr>
                <a:srgbClr val="6A6C76"/>
              </a:buClr>
              <a:buSzPts val="2044"/>
              <a:buFont typeface="Tahoma"/>
              <a:buNone/>
            </a:pPr>
            <a:endParaRPr/>
          </a:p>
        </p:txBody>
      </p:sp>
      <p:sp>
        <p:nvSpPr>
          <p:cNvPr id="129" name="Google Shape;129;p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chemeClr val="dk1"/>
              </a:buClr>
              <a:buSzPts val="5800"/>
              <a:buFont typeface="Tahoma"/>
              <a:buNone/>
            </a:pPr>
            <a:r>
              <a:rPr lang="en-GB">
                <a:solidFill>
                  <a:schemeClr val="dk1"/>
                </a:solidFill>
              </a:rPr>
              <a:t>Types of data</a:t>
            </a:r>
            <a:endParaRPr>
              <a:solidFill>
                <a:schemeClr val="dk1"/>
              </a:solidFill>
            </a:endParaRPr>
          </a:p>
        </p:txBody>
      </p:sp>
      <p:pic>
        <p:nvPicPr>
          <p:cNvPr id="130" name="Google Shape;130;p5"/>
          <p:cNvPicPr preferRelativeResize="0"/>
          <p:nvPr/>
        </p:nvPicPr>
        <p:blipFill rotWithShape="1">
          <a:blip r:embed="rId3">
            <a:alphaModFix/>
          </a:blip>
          <a:srcRect/>
          <a:stretch/>
        </p:blipFill>
        <p:spPr>
          <a:xfrm>
            <a:off x="1476725" y="3006570"/>
            <a:ext cx="6530975" cy="4981575"/>
          </a:xfrm>
          <a:prstGeom prst="rect">
            <a:avLst/>
          </a:prstGeom>
          <a:noFill/>
          <a:ln>
            <a:noFill/>
          </a:ln>
        </p:spPr>
      </p:pic>
      <p:pic>
        <p:nvPicPr>
          <p:cNvPr id="131" name="Google Shape;131;p5"/>
          <p:cNvPicPr preferRelativeResize="0"/>
          <p:nvPr/>
        </p:nvPicPr>
        <p:blipFill rotWithShape="1">
          <a:blip r:embed="rId4">
            <a:alphaModFix/>
          </a:blip>
          <a:srcRect/>
          <a:stretch/>
        </p:blipFill>
        <p:spPr>
          <a:xfrm>
            <a:off x="10585025" y="4385310"/>
            <a:ext cx="2317762" cy="2196780"/>
          </a:xfrm>
          <a:prstGeom prst="rect">
            <a:avLst/>
          </a:prstGeom>
          <a:noFill/>
          <a:ln>
            <a:noFill/>
          </a:ln>
        </p:spPr>
      </p:pic>
      <p:pic>
        <p:nvPicPr>
          <p:cNvPr id="132" name="Google Shape;132;p5"/>
          <p:cNvPicPr preferRelativeResize="0"/>
          <p:nvPr/>
        </p:nvPicPr>
        <p:blipFill rotWithShape="1">
          <a:blip r:embed="rId5">
            <a:alphaModFix/>
          </a:blip>
          <a:srcRect/>
          <a:stretch/>
        </p:blipFill>
        <p:spPr>
          <a:xfrm>
            <a:off x="8929299" y="4385310"/>
            <a:ext cx="2329345" cy="2196780"/>
          </a:xfrm>
          <a:prstGeom prst="rect">
            <a:avLst/>
          </a:prstGeom>
          <a:noFill/>
          <a:ln>
            <a:noFill/>
          </a:ln>
        </p:spPr>
      </p:pic>
      <p:sp>
        <p:nvSpPr>
          <p:cNvPr id="133" name="Google Shape;133;p5"/>
          <p:cNvSpPr/>
          <p:nvPr/>
        </p:nvSpPr>
        <p:spPr>
          <a:xfrm>
            <a:off x="8497055" y="7630733"/>
            <a:ext cx="5815585" cy="714822"/>
          </a:xfrm>
          <a:custGeom>
            <a:avLst/>
            <a:gdLst/>
            <a:ahLst/>
            <a:cxnLst/>
            <a:rect l="l" t="t" r="r" b="b"/>
            <a:pathLst>
              <a:path w="4350555" h="870108" extrusionOk="0">
                <a:moveTo>
                  <a:pt x="0" y="0"/>
                </a:moveTo>
                <a:lnTo>
                  <a:pt x="4350555" y="0"/>
                </a:lnTo>
                <a:lnTo>
                  <a:pt x="4350555" y="870108"/>
                </a:lnTo>
                <a:lnTo>
                  <a:pt x="0" y="870108"/>
                </a:lnTo>
                <a:lnTo>
                  <a:pt x="0" y="0"/>
                </a:lnTo>
                <a:close/>
              </a:path>
            </a:pathLst>
          </a:custGeom>
          <a:noFill/>
          <a:ln>
            <a:noFill/>
          </a:ln>
        </p:spPr>
        <p:txBody>
          <a:bodyPr spcFirstLastPara="1" wrap="square" lIns="55875" tIns="55875" rIns="55875" bIns="5575" anchor="b" anchorCtr="0">
            <a:noAutofit/>
          </a:bodyPr>
          <a:lstStyle/>
          <a:p>
            <a:pPr marL="0" marR="0" lvl="0" indent="0" algn="ctr" rtl="0">
              <a:lnSpc>
                <a:spcPct val="100000"/>
              </a:lnSpc>
              <a:spcBef>
                <a:spcPts val="0"/>
              </a:spcBef>
              <a:spcAft>
                <a:spcPts val="0"/>
              </a:spcAft>
              <a:buClr>
                <a:schemeClr val="dk1"/>
              </a:buClr>
              <a:buSzPts val="2190"/>
              <a:buFont typeface="Tahoma"/>
              <a:buNone/>
            </a:pPr>
            <a:r>
              <a:rPr lang="en-GB" sz="3000" b="1" i="0" u="none" strike="noStrike" cap="none">
                <a:solidFill>
                  <a:schemeClr val="dk1"/>
                </a:solidFill>
                <a:latin typeface="Tahoma"/>
                <a:ea typeface="Tahoma"/>
                <a:cs typeface="Tahoma"/>
                <a:sym typeface="Tahoma"/>
              </a:rPr>
              <a:t>Quantitative and Qualitative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0"/>
          <p:cNvSpPr txBox="1">
            <a:spLocks noGrp="1"/>
          </p:cNvSpPr>
          <p:nvPr>
            <p:ph type="title"/>
          </p:nvPr>
        </p:nvSpPr>
        <p:spPr>
          <a:xfrm>
            <a:off x="908780" y="885495"/>
            <a:ext cx="15715011" cy="99707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5200"/>
              <a:buFont typeface="Tahoma"/>
              <a:buNone/>
            </a:pPr>
            <a:r>
              <a:rPr lang="en-GB" sz="5200"/>
              <a:t>Crosstabs – frequency distribution of two variables </a:t>
            </a:r>
            <a:endParaRPr/>
          </a:p>
        </p:txBody>
      </p:sp>
      <p:pic>
        <p:nvPicPr>
          <p:cNvPr id="570" name="Google Shape;570;p50"/>
          <p:cNvPicPr preferRelativeResize="0"/>
          <p:nvPr/>
        </p:nvPicPr>
        <p:blipFill rotWithShape="1">
          <a:blip r:embed="rId3">
            <a:alphaModFix/>
          </a:blip>
          <a:srcRect/>
          <a:stretch/>
        </p:blipFill>
        <p:spPr>
          <a:xfrm>
            <a:off x="7785830" y="3709754"/>
            <a:ext cx="7368435" cy="4227361"/>
          </a:xfrm>
          <a:prstGeom prst="rect">
            <a:avLst/>
          </a:prstGeom>
          <a:noFill/>
          <a:ln>
            <a:noFill/>
          </a:ln>
        </p:spPr>
      </p:pic>
      <p:sp>
        <p:nvSpPr>
          <p:cNvPr id="571" name="Google Shape;571;p50"/>
          <p:cNvSpPr txBox="1"/>
          <p:nvPr/>
        </p:nvSpPr>
        <p:spPr>
          <a:xfrm>
            <a:off x="2833255" y="2116603"/>
            <a:ext cx="394305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Open Sans Light"/>
              <a:buNone/>
            </a:pPr>
            <a:r>
              <a:rPr lang="en-GB" sz="2800" b="1" i="0" u="none" strike="noStrike" cap="none">
                <a:solidFill>
                  <a:srgbClr val="000000"/>
                </a:solidFill>
                <a:latin typeface="Open Sans Light"/>
                <a:ea typeface="Open Sans Light"/>
                <a:cs typeface="Open Sans Light"/>
                <a:sym typeface="Open Sans Light"/>
              </a:rPr>
              <a:t>Socio-demographics</a:t>
            </a:r>
            <a:endParaRPr sz="1800" b="1" i="0" u="none" strike="noStrike" cap="none">
              <a:solidFill>
                <a:srgbClr val="000000"/>
              </a:solidFill>
              <a:latin typeface="Open Sans Light"/>
              <a:ea typeface="Open Sans Light"/>
              <a:cs typeface="Open Sans Light"/>
              <a:sym typeface="Open Sans Light"/>
            </a:endParaRPr>
          </a:p>
        </p:txBody>
      </p:sp>
      <p:sp>
        <p:nvSpPr>
          <p:cNvPr id="572" name="Google Shape;572;p50"/>
          <p:cNvSpPr txBox="1"/>
          <p:nvPr/>
        </p:nvSpPr>
        <p:spPr>
          <a:xfrm>
            <a:off x="2833255" y="5449851"/>
            <a:ext cx="298289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Open Sans Light"/>
              <a:buNone/>
            </a:pPr>
            <a:r>
              <a:rPr lang="en-GB" sz="2800" b="1" i="0" u="none" strike="noStrike" cap="none">
                <a:solidFill>
                  <a:srgbClr val="000000"/>
                </a:solidFill>
                <a:latin typeface="Open Sans Light"/>
                <a:ea typeface="Open Sans Light"/>
                <a:cs typeface="Open Sans Light"/>
                <a:sym typeface="Open Sans Light"/>
              </a:rPr>
              <a:t>Politics</a:t>
            </a:r>
            <a:endParaRPr/>
          </a:p>
        </p:txBody>
      </p:sp>
      <p:pic>
        <p:nvPicPr>
          <p:cNvPr id="573" name="Google Shape;573;p50"/>
          <p:cNvPicPr preferRelativeResize="0"/>
          <p:nvPr/>
        </p:nvPicPr>
        <p:blipFill rotWithShape="1">
          <a:blip r:embed="rId4">
            <a:alphaModFix/>
          </a:blip>
          <a:srcRect/>
          <a:stretch/>
        </p:blipFill>
        <p:spPr>
          <a:xfrm>
            <a:off x="2406096" y="2596040"/>
            <a:ext cx="5946623" cy="1969818"/>
          </a:xfrm>
          <a:prstGeom prst="rect">
            <a:avLst/>
          </a:prstGeom>
          <a:noFill/>
          <a:ln>
            <a:noFill/>
          </a:ln>
        </p:spPr>
      </p:pic>
      <p:pic>
        <p:nvPicPr>
          <p:cNvPr id="574" name="Google Shape;574;p50"/>
          <p:cNvPicPr preferRelativeResize="0"/>
          <p:nvPr/>
        </p:nvPicPr>
        <p:blipFill rotWithShape="1">
          <a:blip r:embed="rId5">
            <a:alphaModFix/>
          </a:blip>
          <a:srcRect/>
          <a:stretch/>
        </p:blipFill>
        <p:spPr>
          <a:xfrm>
            <a:off x="2547054" y="6060788"/>
            <a:ext cx="5707816" cy="1876326"/>
          </a:xfrm>
          <a:prstGeom prst="rect">
            <a:avLst/>
          </a:prstGeom>
          <a:noFill/>
          <a:ln>
            <a:noFill/>
          </a:ln>
        </p:spPr>
      </p:pic>
      <p:sp>
        <p:nvSpPr>
          <p:cNvPr id="575" name="Google Shape;575;p50"/>
          <p:cNvSpPr/>
          <p:nvPr/>
        </p:nvSpPr>
        <p:spPr>
          <a:xfrm rot="6988043">
            <a:off x="7327043" y="6367411"/>
            <a:ext cx="244390" cy="630325"/>
          </a:xfrm>
          <a:prstGeom prst="downArrow">
            <a:avLst>
              <a:gd name="adj1" fmla="val 50000"/>
              <a:gd name="adj2" fmla="val 50000"/>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
        <p:nvSpPr>
          <p:cNvPr id="576" name="Google Shape;576;p50"/>
          <p:cNvSpPr/>
          <p:nvPr/>
        </p:nvSpPr>
        <p:spPr>
          <a:xfrm rot="6988043">
            <a:off x="8000225" y="3184421"/>
            <a:ext cx="244390" cy="630325"/>
          </a:xfrm>
          <a:prstGeom prst="downArrow">
            <a:avLst>
              <a:gd name="adj1" fmla="val 50000"/>
              <a:gd name="adj2" fmla="val 50000"/>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1"/>
          <p:cNvSpPr/>
          <p:nvPr/>
        </p:nvSpPr>
        <p:spPr>
          <a:xfrm>
            <a:off x="2873584" y="432411"/>
            <a:ext cx="11486146" cy="1384995"/>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ahoma"/>
              <a:buNone/>
            </a:pPr>
            <a:r>
              <a:rPr lang="en-GB" sz="2800" b="0" i="0" u="none" strike="noStrike" cap="none">
                <a:solidFill>
                  <a:srgbClr val="000000"/>
                </a:solidFill>
                <a:latin typeface="Tahoma"/>
                <a:ea typeface="Tahoma"/>
                <a:cs typeface="Tahoma"/>
                <a:sym typeface="Tahoma"/>
              </a:rPr>
              <a:t>Comparing </a:t>
            </a:r>
            <a:r>
              <a:rPr lang="en-GB" sz="2800" b="1" i="0" u="none" strike="noStrike" cap="none">
                <a:solidFill>
                  <a:srgbClr val="FF0000"/>
                </a:solidFill>
                <a:latin typeface="Tahoma"/>
                <a:ea typeface="Tahoma"/>
                <a:cs typeface="Tahoma"/>
                <a:sym typeface="Tahoma"/>
              </a:rPr>
              <a:t>life satisfaction measures </a:t>
            </a:r>
            <a:r>
              <a:rPr lang="en-GB" sz="2800" b="0" i="0" u="none" strike="noStrike" cap="none">
                <a:solidFill>
                  <a:srgbClr val="000000"/>
                </a:solidFill>
                <a:latin typeface="Tahoma"/>
                <a:ea typeface="Tahoma"/>
                <a:cs typeface="Tahoma"/>
                <a:sym typeface="Tahoma"/>
              </a:rPr>
              <a:t>of two groups </a:t>
            </a:r>
            <a:r>
              <a:rPr lang="en-GB" sz="2800" b="1" i="0" u="none" strike="noStrike" cap="none">
                <a:solidFill>
                  <a:srgbClr val="000000"/>
                </a:solidFill>
                <a:latin typeface="Tahoma"/>
                <a:ea typeface="Tahoma"/>
                <a:cs typeface="Tahoma"/>
                <a:sym typeface="Tahoma"/>
              </a:rPr>
              <a:t>– the unemployed people looking for work</a:t>
            </a:r>
            <a:r>
              <a:rPr lang="en-GB" sz="2800" b="0" i="0" u="none" strike="noStrike" cap="none">
                <a:solidFill>
                  <a:srgbClr val="000000"/>
                </a:solidFill>
                <a:latin typeface="Tahoma"/>
                <a:ea typeface="Tahoma"/>
                <a:cs typeface="Tahoma"/>
                <a:sym typeface="Tahoma"/>
              </a:rPr>
              <a:t> versus </a:t>
            </a:r>
            <a:r>
              <a:rPr lang="en-GB" sz="2800" b="1" i="0" u="none" strike="noStrike" cap="none">
                <a:solidFill>
                  <a:srgbClr val="000000"/>
                </a:solidFill>
                <a:latin typeface="Tahoma"/>
                <a:ea typeface="Tahoma"/>
                <a:cs typeface="Tahoma"/>
                <a:sym typeface="Tahoma"/>
              </a:rPr>
              <a:t>people in paid work</a:t>
            </a:r>
            <a:r>
              <a:rPr lang="en-GB" sz="2800" b="0" i="0" u="none" strike="noStrike" cap="none">
                <a:solidFill>
                  <a:srgbClr val="000000"/>
                </a:solidFill>
                <a:latin typeface="Tahoma"/>
                <a:ea typeface="Tahoma"/>
                <a:cs typeface="Tahoma"/>
                <a:sym typeface="Tahoma"/>
              </a:rPr>
              <a:t>. Calculate the </a:t>
            </a:r>
            <a:r>
              <a:rPr lang="en-GB" sz="2800" b="0" i="0" u="sng" strike="noStrike" cap="none">
                <a:solidFill>
                  <a:srgbClr val="000000"/>
                </a:solidFill>
                <a:latin typeface="Tahoma"/>
                <a:ea typeface="Tahoma"/>
                <a:cs typeface="Tahoma"/>
                <a:sym typeface="Tahoma"/>
                <a:hlinkClick r:id="rId3">
                  <a:extLst>
                    <a:ext uri="{A12FA001-AC4F-418D-AE19-62706E023703}">
                      <ahyp:hlinkClr xmlns:ahyp="http://schemas.microsoft.com/office/drawing/2018/hyperlinkcolor" val="tx"/>
                    </a:ext>
                  </a:extLst>
                </a:hlinkClick>
              </a:rPr>
              <a:t>means</a:t>
            </a:r>
            <a:r>
              <a:rPr lang="en-GB" sz="2800" b="0" i="0" u="none" strike="noStrike" cap="none">
                <a:solidFill>
                  <a:srgbClr val="000000"/>
                </a:solidFill>
                <a:latin typeface="Tahoma"/>
                <a:ea typeface="Tahoma"/>
                <a:cs typeface="Tahoma"/>
                <a:sym typeface="Tahoma"/>
              </a:rPr>
              <a:t> for the two groups across Europe. </a:t>
            </a:r>
            <a:endParaRPr/>
          </a:p>
        </p:txBody>
      </p:sp>
      <p:sp>
        <p:nvSpPr>
          <p:cNvPr id="582" name="Google Shape;582;p51"/>
          <p:cNvSpPr txBox="1"/>
          <p:nvPr/>
        </p:nvSpPr>
        <p:spPr>
          <a:xfrm>
            <a:off x="3182667" y="8661901"/>
            <a:ext cx="769693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Open Sans Light"/>
              <a:buNone/>
            </a:pPr>
            <a:r>
              <a:rPr lang="en-GB" sz="1800" b="1" i="0" u="none" strike="noStrike" cap="none">
                <a:solidFill>
                  <a:srgbClr val="000000"/>
                </a:solidFill>
                <a:latin typeface="Open Sans Light"/>
                <a:ea typeface="Open Sans Light"/>
                <a:cs typeface="Open Sans Light"/>
                <a:sym typeface="Open Sans Light"/>
              </a:rPr>
              <a:t>Source: ESS; Dataset: ESS6-2012, ed.2.4</a:t>
            </a:r>
            <a:endParaRPr sz="2000" b="1" i="0" u="none" strike="noStrike" cap="none">
              <a:solidFill>
                <a:srgbClr val="000000"/>
              </a:solidFill>
              <a:latin typeface="Open Sans Light"/>
              <a:ea typeface="Open Sans Light"/>
              <a:cs typeface="Open Sans Light"/>
              <a:sym typeface="Open Sans Light"/>
            </a:endParaRPr>
          </a:p>
        </p:txBody>
      </p:sp>
      <p:pic>
        <p:nvPicPr>
          <p:cNvPr id="583" name="Google Shape;583;p51"/>
          <p:cNvPicPr preferRelativeResize="0"/>
          <p:nvPr/>
        </p:nvPicPr>
        <p:blipFill rotWithShape="1">
          <a:blip r:embed="rId4">
            <a:alphaModFix/>
          </a:blip>
          <a:srcRect/>
          <a:stretch/>
        </p:blipFill>
        <p:spPr>
          <a:xfrm>
            <a:off x="9128645" y="2363568"/>
            <a:ext cx="5397833" cy="1920383"/>
          </a:xfrm>
          <a:prstGeom prst="rect">
            <a:avLst/>
          </a:prstGeom>
          <a:noFill/>
          <a:ln>
            <a:noFill/>
          </a:ln>
        </p:spPr>
      </p:pic>
      <p:pic>
        <p:nvPicPr>
          <p:cNvPr id="584" name="Google Shape;584;p51"/>
          <p:cNvPicPr preferRelativeResize="0"/>
          <p:nvPr/>
        </p:nvPicPr>
        <p:blipFill rotWithShape="1">
          <a:blip r:embed="rId5">
            <a:alphaModFix/>
          </a:blip>
          <a:srcRect/>
          <a:stretch/>
        </p:blipFill>
        <p:spPr>
          <a:xfrm>
            <a:off x="2315602" y="2695884"/>
            <a:ext cx="6234641" cy="1588067"/>
          </a:xfrm>
          <a:prstGeom prst="rect">
            <a:avLst/>
          </a:prstGeom>
          <a:noFill/>
          <a:ln>
            <a:noFill/>
          </a:ln>
        </p:spPr>
      </p:pic>
      <p:sp>
        <p:nvSpPr>
          <p:cNvPr id="585" name="Google Shape;585;p51"/>
          <p:cNvSpPr/>
          <p:nvPr/>
        </p:nvSpPr>
        <p:spPr>
          <a:xfrm rot="6988043">
            <a:off x="8354275" y="2947723"/>
            <a:ext cx="244390" cy="630325"/>
          </a:xfrm>
          <a:prstGeom prst="downArrow">
            <a:avLst>
              <a:gd name="adj1" fmla="val 50000"/>
              <a:gd name="adj2" fmla="val 50000"/>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
        <p:nvSpPr>
          <p:cNvPr id="586" name="Google Shape;586;p51"/>
          <p:cNvSpPr/>
          <p:nvPr/>
        </p:nvSpPr>
        <p:spPr>
          <a:xfrm rot="6988043">
            <a:off x="14062064" y="3597188"/>
            <a:ext cx="244390" cy="630325"/>
          </a:xfrm>
          <a:prstGeom prst="downArrow">
            <a:avLst>
              <a:gd name="adj1" fmla="val 50000"/>
              <a:gd name="adj2" fmla="val 50000"/>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pic>
        <p:nvPicPr>
          <p:cNvPr id="587" name="Google Shape;587;p51"/>
          <p:cNvPicPr preferRelativeResize="0"/>
          <p:nvPr/>
        </p:nvPicPr>
        <p:blipFill rotWithShape="1">
          <a:blip r:embed="rId6">
            <a:alphaModFix/>
          </a:blip>
          <a:srcRect/>
          <a:stretch/>
        </p:blipFill>
        <p:spPr>
          <a:xfrm>
            <a:off x="2649009" y="4929300"/>
            <a:ext cx="11198660" cy="3755080"/>
          </a:xfrm>
          <a:prstGeom prst="rect">
            <a:avLst/>
          </a:prstGeom>
          <a:noFill/>
          <a:ln>
            <a:noFill/>
          </a:ln>
        </p:spPr>
      </p:pic>
      <p:sp>
        <p:nvSpPr>
          <p:cNvPr id="588" name="Google Shape;588;p51"/>
          <p:cNvSpPr txBox="1"/>
          <p:nvPr/>
        </p:nvSpPr>
        <p:spPr>
          <a:xfrm>
            <a:off x="2649009" y="4620604"/>
            <a:ext cx="1003375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Open Sans Light"/>
              <a:buNone/>
            </a:pPr>
            <a:r>
              <a:rPr lang="en-GB" sz="1800" b="1" i="0" u="none" strike="noStrike" cap="none">
                <a:solidFill>
                  <a:srgbClr val="000000"/>
                </a:solidFill>
                <a:latin typeface="Open Sans Light"/>
                <a:ea typeface="Open Sans Light"/>
                <a:cs typeface="Open Sans Light"/>
                <a:sym typeface="Open Sans Light"/>
              </a:rPr>
              <a:t>B20. All things considered, how satisfied are you with your life as a whole nowadays</a:t>
            </a:r>
            <a:r>
              <a:rPr lang="en-GB" sz="2000" b="1" i="0" u="none" strike="noStrike" cap="none">
                <a:solidFill>
                  <a:srgbClr val="000000"/>
                </a:solidFill>
                <a:latin typeface="Open Sans Light"/>
                <a:ea typeface="Open Sans Light"/>
                <a:cs typeface="Open Sans Light"/>
                <a:sym typeface="Open Sans Light"/>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52">
            <a:hlinkClick r:id="rId3"/>
          </p:cNvPr>
          <p:cNvPicPr preferRelativeResize="0"/>
          <p:nvPr/>
        </p:nvPicPr>
        <p:blipFill rotWithShape="1">
          <a:blip r:embed="rId4">
            <a:alphaModFix/>
          </a:blip>
          <a:srcRect/>
          <a:stretch/>
        </p:blipFill>
        <p:spPr>
          <a:xfrm>
            <a:off x="9632273" y="227268"/>
            <a:ext cx="2939175" cy="1462396"/>
          </a:xfrm>
          <a:prstGeom prst="rect">
            <a:avLst/>
          </a:prstGeom>
          <a:noFill/>
          <a:ln>
            <a:noFill/>
          </a:ln>
        </p:spPr>
      </p:pic>
      <p:sp>
        <p:nvSpPr>
          <p:cNvPr id="594" name="Google Shape;594;p52"/>
          <p:cNvSpPr/>
          <p:nvPr/>
        </p:nvSpPr>
        <p:spPr>
          <a:xfrm rot="7827522" flipH="1">
            <a:off x="11638076" y="1626280"/>
            <a:ext cx="166493" cy="414723"/>
          </a:xfrm>
          <a:prstGeom prst="downArrow">
            <a:avLst>
              <a:gd name="adj1" fmla="val 50000"/>
              <a:gd name="adj2" fmla="val 50000"/>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
        <p:nvSpPr>
          <p:cNvPr id="595" name="Google Shape;595;p52"/>
          <p:cNvSpPr/>
          <p:nvPr/>
        </p:nvSpPr>
        <p:spPr>
          <a:xfrm>
            <a:off x="3060710" y="1760476"/>
            <a:ext cx="223971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GB" sz="2400" b="1" i="0" u="sng" strike="noStrike" cap="none">
                <a:solidFill>
                  <a:srgbClr val="000000"/>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nesstar_gesis</a:t>
            </a:r>
            <a:endParaRPr sz="2400" b="1" i="0" u="none" strike="noStrike" cap="none">
              <a:solidFill>
                <a:srgbClr val="000000"/>
              </a:solidFill>
              <a:latin typeface="Helvetica Neue"/>
              <a:ea typeface="Helvetica Neue"/>
              <a:cs typeface="Helvetica Neue"/>
              <a:sym typeface="Helvetica Neue"/>
            </a:endParaRPr>
          </a:p>
        </p:txBody>
      </p:sp>
      <p:sp>
        <p:nvSpPr>
          <p:cNvPr id="596" name="Google Shape;596;p52"/>
          <p:cNvSpPr txBox="1"/>
          <p:nvPr/>
        </p:nvSpPr>
        <p:spPr>
          <a:xfrm>
            <a:off x="11509526" y="2108400"/>
            <a:ext cx="25301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Open Sans Light"/>
              <a:buNone/>
            </a:pPr>
            <a:r>
              <a:rPr lang="en-GB" sz="2000" b="1" i="0" u="none" strike="noStrike" cap="none">
                <a:solidFill>
                  <a:srgbClr val="000000"/>
                </a:solidFill>
                <a:latin typeface="Open Sans Light"/>
                <a:ea typeface="Open Sans Light"/>
                <a:cs typeface="Open Sans Light"/>
                <a:sym typeface="Open Sans Light"/>
              </a:rPr>
              <a:t>ADVANCED SEARCH</a:t>
            </a:r>
            <a:endParaRPr sz="2000" b="1" i="0" u="none" strike="noStrike" cap="none">
              <a:solidFill>
                <a:srgbClr val="000000"/>
              </a:solidFill>
              <a:latin typeface="Open Sans Light"/>
              <a:ea typeface="Open Sans Light"/>
              <a:cs typeface="Open Sans Light"/>
              <a:sym typeface="Open Sans Light"/>
            </a:endParaRPr>
          </a:p>
        </p:txBody>
      </p:sp>
      <p:pic>
        <p:nvPicPr>
          <p:cNvPr id="597" name="Google Shape;597;p52"/>
          <p:cNvPicPr preferRelativeResize="0"/>
          <p:nvPr/>
        </p:nvPicPr>
        <p:blipFill rotWithShape="1">
          <a:blip r:embed="rId6">
            <a:alphaModFix/>
          </a:blip>
          <a:srcRect/>
          <a:stretch/>
        </p:blipFill>
        <p:spPr>
          <a:xfrm>
            <a:off x="2172640" y="2139553"/>
            <a:ext cx="8406674" cy="2912839"/>
          </a:xfrm>
          <a:prstGeom prst="rect">
            <a:avLst/>
          </a:prstGeom>
          <a:noFill/>
          <a:ln>
            <a:noFill/>
          </a:ln>
        </p:spPr>
      </p:pic>
      <p:pic>
        <p:nvPicPr>
          <p:cNvPr id="598" name="Google Shape;598;p52"/>
          <p:cNvPicPr preferRelativeResize="0"/>
          <p:nvPr/>
        </p:nvPicPr>
        <p:blipFill rotWithShape="1">
          <a:blip r:embed="rId7">
            <a:alphaModFix/>
          </a:blip>
          <a:srcRect/>
          <a:stretch/>
        </p:blipFill>
        <p:spPr>
          <a:xfrm>
            <a:off x="3380703" y="4834128"/>
            <a:ext cx="2744892" cy="3798034"/>
          </a:xfrm>
          <a:prstGeom prst="rect">
            <a:avLst/>
          </a:prstGeom>
          <a:noFill/>
          <a:ln>
            <a:noFill/>
          </a:ln>
        </p:spPr>
      </p:pic>
      <p:pic>
        <p:nvPicPr>
          <p:cNvPr id="599" name="Google Shape;599;p52">
            <a:hlinkClick r:id="rId8"/>
          </p:cNvPr>
          <p:cNvPicPr preferRelativeResize="0"/>
          <p:nvPr/>
        </p:nvPicPr>
        <p:blipFill rotWithShape="1">
          <a:blip r:embed="rId9">
            <a:alphaModFix/>
          </a:blip>
          <a:srcRect/>
          <a:stretch/>
        </p:blipFill>
        <p:spPr>
          <a:xfrm>
            <a:off x="6125595" y="4922230"/>
            <a:ext cx="8669648" cy="3709932"/>
          </a:xfrm>
          <a:prstGeom prst="rect">
            <a:avLst/>
          </a:prstGeom>
          <a:noFill/>
          <a:ln>
            <a:noFill/>
          </a:ln>
        </p:spPr>
      </p:pic>
      <p:sp>
        <p:nvSpPr>
          <p:cNvPr id="600" name="Google Shape;600;p5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Finding data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CESSDA data catalogue </a:t>
            </a:r>
            <a:endParaRPr/>
          </a:p>
        </p:txBody>
      </p:sp>
      <p:sp>
        <p:nvSpPr>
          <p:cNvPr id="606" name="Google Shape;606;p53"/>
          <p:cNvSpPr/>
          <p:nvPr/>
        </p:nvSpPr>
        <p:spPr>
          <a:xfrm>
            <a:off x="6131319" y="2056674"/>
            <a:ext cx="8728285" cy="6648414"/>
          </a:xfrm>
          <a:prstGeom prst="rect">
            <a:avLst/>
          </a:prstGeom>
          <a:blipFill rotWithShape="1">
            <a:blip r:embed="rId3">
              <a:alphaModFix/>
            </a:blip>
            <a:stretch>
              <a:fillRect/>
            </a:stretch>
          </a:blip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3"/>
          <p:cNvSpPr txBox="1"/>
          <p:nvPr/>
        </p:nvSpPr>
        <p:spPr>
          <a:xfrm>
            <a:off x="2592622" y="6078782"/>
            <a:ext cx="5270058" cy="2285407"/>
          </a:xfrm>
          <a:prstGeom prst="rect">
            <a:avLst/>
          </a:prstGeom>
          <a:solidFill>
            <a:srgbClr val="AAD3F1"/>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Open Sans"/>
              <a:buNone/>
            </a:pPr>
            <a:r>
              <a:rPr lang="en-GB" sz="3200" b="1" i="0" u="none" strike="noStrike" cap="none">
                <a:solidFill>
                  <a:schemeClr val="dk1"/>
                </a:solidFill>
                <a:latin typeface="Open Sans"/>
                <a:ea typeface="Open Sans"/>
                <a:cs typeface="Open Sans"/>
                <a:sym typeface="Open Sans"/>
              </a:rPr>
              <a:t>Search data collection of all CESSDA members </a:t>
            </a:r>
            <a:endParaRPr/>
          </a:p>
          <a:p>
            <a:pPr marL="0" marR="0" lvl="0" indent="0" algn="ctr" rtl="0">
              <a:lnSpc>
                <a:spcPct val="90000"/>
              </a:lnSpc>
              <a:spcBef>
                <a:spcPts val="1120"/>
              </a:spcBef>
              <a:spcAft>
                <a:spcPts val="0"/>
              </a:spcAft>
              <a:buClr>
                <a:schemeClr val="lt1"/>
              </a:buClr>
              <a:buSzPts val="2400"/>
              <a:buFont typeface="Open Sans Light"/>
              <a:buNone/>
            </a:pPr>
            <a:r>
              <a:rPr lang="en-GB" sz="2400" b="1" i="0" u="sng" strike="noStrike" cap="none">
                <a:solidFill>
                  <a:schemeClr val="lt1"/>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https://datacatalogue.cessda.eu/</a:t>
            </a:r>
            <a:endParaRPr sz="2400" b="1"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latin typeface="Tahoma"/>
                <a:ea typeface="Tahoma"/>
                <a:cs typeface="Tahoma"/>
                <a:sym typeface="Tahoma"/>
              </a:rPr>
              <a:t>Finding data in practice </a:t>
            </a:r>
            <a:endParaRPr>
              <a:latin typeface="Tahoma"/>
              <a:ea typeface="Tahoma"/>
              <a:cs typeface="Tahoma"/>
              <a:sym typeface="Tahoma"/>
            </a:endParaRPr>
          </a:p>
        </p:txBody>
      </p:sp>
      <p:sp>
        <p:nvSpPr>
          <p:cNvPr id="613" name="Google Shape;613;p54"/>
          <p:cNvSpPr/>
          <p:nvPr/>
        </p:nvSpPr>
        <p:spPr>
          <a:xfrm>
            <a:off x="2977670" y="3393824"/>
            <a:ext cx="3372888" cy="3071144"/>
          </a:xfrm>
          <a:custGeom>
            <a:avLst/>
            <a:gdLst/>
            <a:ahLst/>
            <a:cxnLst/>
            <a:rect l="l" t="t" r="r" b="b"/>
            <a:pathLst>
              <a:path w="2361031" h="2406357" extrusionOk="0">
                <a:moveTo>
                  <a:pt x="0" y="236103"/>
                </a:moveTo>
                <a:cubicBezTo>
                  <a:pt x="0" y="105707"/>
                  <a:pt x="105707" y="0"/>
                  <a:pt x="236103" y="0"/>
                </a:cubicBezTo>
                <a:lnTo>
                  <a:pt x="2124928" y="0"/>
                </a:lnTo>
                <a:cubicBezTo>
                  <a:pt x="2255324" y="0"/>
                  <a:pt x="2361031" y="105707"/>
                  <a:pt x="2361031" y="236103"/>
                </a:cubicBezTo>
                <a:lnTo>
                  <a:pt x="2361031" y="2170254"/>
                </a:lnTo>
                <a:cubicBezTo>
                  <a:pt x="2361031" y="2300650"/>
                  <a:pt x="2255324" y="2406357"/>
                  <a:pt x="2124928" y="2406357"/>
                </a:cubicBezTo>
                <a:lnTo>
                  <a:pt x="236103" y="2406357"/>
                </a:lnTo>
                <a:cubicBezTo>
                  <a:pt x="105707" y="2406357"/>
                  <a:pt x="0" y="2300650"/>
                  <a:pt x="0" y="2170254"/>
                </a:cubicBezTo>
                <a:lnTo>
                  <a:pt x="0" y="236103"/>
                </a:lnTo>
                <a:close/>
              </a:path>
            </a:pathLst>
          </a:custGeom>
          <a:solidFill>
            <a:srgbClr val="ED7D31"/>
          </a:solidFill>
          <a:ln>
            <a:noFill/>
          </a:ln>
        </p:spPr>
        <p:txBody>
          <a:bodyPr spcFirstLastPara="1" wrap="square" lIns="137725" tIns="137725" rIns="137725" bIns="137725" anchor="ctr" anchorCtr="0">
            <a:noAutofit/>
          </a:bodyPr>
          <a:lstStyle/>
          <a:p>
            <a:pPr marL="0" marR="0" lvl="0" indent="0" algn="ctr" rtl="0">
              <a:lnSpc>
                <a:spcPct val="90000"/>
              </a:lnSpc>
              <a:spcBef>
                <a:spcPts val="0"/>
              </a:spcBef>
              <a:spcAft>
                <a:spcPts val="0"/>
              </a:spcAft>
              <a:buClr>
                <a:srgbClr val="FFFFFF"/>
              </a:buClr>
              <a:buSzPts val="2400"/>
              <a:buFont typeface="Tahoma"/>
              <a:buNone/>
            </a:pPr>
            <a:r>
              <a:rPr lang="en-GB" sz="2400" b="0" i="0" u="none" strike="noStrike" cap="none">
                <a:solidFill>
                  <a:srgbClr val="FFFFFF"/>
                </a:solidFill>
                <a:latin typeface="Tahoma"/>
                <a:ea typeface="Tahoma"/>
                <a:cs typeface="Tahoma"/>
                <a:sym typeface="Tahoma"/>
              </a:rPr>
              <a:t>Searching can be hard</a:t>
            </a:r>
            <a:endParaRPr/>
          </a:p>
          <a:p>
            <a:pPr marL="171450" marR="0" lvl="1" indent="-171450" algn="ctr" rtl="0">
              <a:lnSpc>
                <a:spcPct val="90000"/>
              </a:lnSpc>
              <a:spcBef>
                <a:spcPts val="840"/>
              </a:spcBef>
              <a:spcAft>
                <a:spcPts val="0"/>
              </a:spcAft>
              <a:buClr>
                <a:srgbClr val="FFFFFF"/>
              </a:buClr>
              <a:buSzPts val="2400"/>
              <a:buFont typeface="Tahoma"/>
              <a:buChar char="•"/>
            </a:pPr>
            <a:r>
              <a:rPr lang="en-GB" sz="2400" b="0" i="0" u="none" strike="noStrike" cap="none">
                <a:solidFill>
                  <a:srgbClr val="FFFFFF"/>
                </a:solidFill>
                <a:latin typeface="Tahoma"/>
                <a:ea typeface="Tahoma"/>
                <a:cs typeface="Tahoma"/>
                <a:sym typeface="Tahoma"/>
              </a:rPr>
              <a:t>Too many results</a:t>
            </a:r>
            <a:endParaRPr/>
          </a:p>
          <a:p>
            <a:pPr marL="171450" marR="0" lvl="1" indent="-171450" algn="ctr" rtl="0">
              <a:lnSpc>
                <a:spcPct val="90000"/>
              </a:lnSpc>
              <a:spcBef>
                <a:spcPts val="360"/>
              </a:spcBef>
              <a:spcAft>
                <a:spcPts val="0"/>
              </a:spcAft>
              <a:buClr>
                <a:srgbClr val="FFFFFF"/>
              </a:buClr>
              <a:buSzPts val="2400"/>
              <a:buFont typeface="Tahoma"/>
              <a:buChar char="•"/>
            </a:pPr>
            <a:r>
              <a:rPr lang="en-GB" sz="2400" b="0" i="0" u="none" strike="noStrike" cap="none">
                <a:solidFill>
                  <a:srgbClr val="FFFFFF"/>
                </a:solidFill>
                <a:latin typeface="Tahoma"/>
                <a:ea typeface="Tahoma"/>
                <a:cs typeface="Tahoma"/>
                <a:sym typeface="Tahoma"/>
              </a:rPr>
              <a:t>No results</a:t>
            </a:r>
            <a:endParaRPr/>
          </a:p>
          <a:p>
            <a:pPr marL="171450" marR="0" lvl="1" indent="-171450" algn="ctr" rtl="0">
              <a:lnSpc>
                <a:spcPct val="90000"/>
              </a:lnSpc>
              <a:spcBef>
                <a:spcPts val="360"/>
              </a:spcBef>
              <a:spcAft>
                <a:spcPts val="0"/>
              </a:spcAft>
              <a:buClr>
                <a:srgbClr val="FFFFFF"/>
              </a:buClr>
              <a:buSzPts val="2400"/>
              <a:buFont typeface="Tahoma"/>
              <a:buChar char="•"/>
            </a:pPr>
            <a:r>
              <a:rPr lang="en-GB" sz="2400" b="0" i="0" u="none" strike="noStrike" cap="none">
                <a:solidFill>
                  <a:srgbClr val="FFFFFF"/>
                </a:solidFill>
                <a:latin typeface="Tahoma"/>
                <a:ea typeface="Tahoma"/>
                <a:cs typeface="Tahoma"/>
                <a:sym typeface="Tahoma"/>
              </a:rPr>
              <a:t>Results not relevant</a:t>
            </a:r>
            <a:endParaRPr/>
          </a:p>
        </p:txBody>
      </p:sp>
      <p:sp>
        <p:nvSpPr>
          <p:cNvPr id="614" name="Google Shape;614;p54"/>
          <p:cNvSpPr/>
          <p:nvPr/>
        </p:nvSpPr>
        <p:spPr>
          <a:xfrm>
            <a:off x="8815144" y="2347663"/>
            <a:ext cx="5267813" cy="2994359"/>
          </a:xfrm>
          <a:custGeom>
            <a:avLst/>
            <a:gdLst/>
            <a:ahLst/>
            <a:cxnLst/>
            <a:rect l="l" t="t" r="r" b="b"/>
            <a:pathLst>
              <a:path w="2478864" h="2406357" extrusionOk="0">
                <a:moveTo>
                  <a:pt x="0" y="240636"/>
                </a:moveTo>
                <a:cubicBezTo>
                  <a:pt x="0" y="107736"/>
                  <a:pt x="107736" y="0"/>
                  <a:pt x="240636" y="0"/>
                </a:cubicBezTo>
                <a:lnTo>
                  <a:pt x="2238228" y="0"/>
                </a:lnTo>
                <a:cubicBezTo>
                  <a:pt x="2371128" y="0"/>
                  <a:pt x="2478864" y="107736"/>
                  <a:pt x="2478864" y="240636"/>
                </a:cubicBezTo>
                <a:lnTo>
                  <a:pt x="2478864" y="2165721"/>
                </a:lnTo>
                <a:cubicBezTo>
                  <a:pt x="2478864" y="2298621"/>
                  <a:pt x="2371128" y="2406357"/>
                  <a:pt x="2238228" y="2406357"/>
                </a:cubicBezTo>
                <a:lnTo>
                  <a:pt x="240636" y="2406357"/>
                </a:lnTo>
                <a:cubicBezTo>
                  <a:pt x="107736" y="2406357"/>
                  <a:pt x="0" y="2298621"/>
                  <a:pt x="0" y="2165721"/>
                </a:cubicBezTo>
                <a:lnTo>
                  <a:pt x="0" y="240636"/>
                </a:lnTo>
                <a:close/>
              </a:path>
            </a:pathLst>
          </a:custGeom>
          <a:solidFill>
            <a:srgbClr val="5B9BD5"/>
          </a:solidFill>
          <a:ln>
            <a:noFill/>
          </a:ln>
        </p:spPr>
        <p:txBody>
          <a:bodyPr spcFirstLastPara="1" wrap="square" lIns="139050" tIns="139050" rIns="139050" bIns="139050" anchor="ctr" anchorCtr="0">
            <a:noAutofit/>
          </a:bodyPr>
          <a:lstStyle/>
          <a:p>
            <a:pPr marL="0" marR="0" lvl="0" indent="0" algn="ctr" rtl="0">
              <a:lnSpc>
                <a:spcPct val="90000"/>
              </a:lnSpc>
              <a:spcBef>
                <a:spcPts val="0"/>
              </a:spcBef>
              <a:spcAft>
                <a:spcPts val="0"/>
              </a:spcAft>
              <a:buClr>
                <a:srgbClr val="FFFFFF"/>
              </a:buClr>
              <a:buSzPts val="2400"/>
              <a:buFont typeface="Tahoma"/>
              <a:buNone/>
            </a:pPr>
            <a:r>
              <a:rPr lang="en-GB" sz="2400" b="0" i="0" u="none" strike="noStrike" cap="none">
                <a:solidFill>
                  <a:srgbClr val="FFFFFF"/>
                </a:solidFill>
                <a:latin typeface="Tahoma"/>
                <a:ea typeface="Tahoma"/>
                <a:cs typeface="Tahoma"/>
                <a:sym typeface="Tahoma"/>
              </a:rPr>
              <a:t>Evaluate search terms</a:t>
            </a:r>
            <a:endParaRPr/>
          </a:p>
          <a:p>
            <a:pPr marL="171450" marR="0" lvl="1" indent="-171450" algn="ctr" rtl="0">
              <a:lnSpc>
                <a:spcPct val="90000"/>
              </a:lnSpc>
              <a:spcBef>
                <a:spcPts val="840"/>
              </a:spcBef>
              <a:spcAft>
                <a:spcPts val="0"/>
              </a:spcAft>
              <a:buClr>
                <a:srgbClr val="FFFFFF"/>
              </a:buClr>
              <a:buSzPts val="2400"/>
              <a:buFont typeface="Tahoma"/>
              <a:buChar char="•"/>
            </a:pPr>
            <a:r>
              <a:rPr lang="en-GB" sz="2400" b="0" i="0" u="none" strike="noStrike" cap="none">
                <a:solidFill>
                  <a:srgbClr val="FFFFFF"/>
                </a:solidFill>
                <a:latin typeface="Tahoma"/>
                <a:ea typeface="Tahoma"/>
                <a:cs typeface="Tahoma"/>
                <a:sym typeface="Tahoma"/>
              </a:rPr>
              <a:t>How well do they relate to your data needs? </a:t>
            </a:r>
            <a:endParaRPr/>
          </a:p>
          <a:p>
            <a:pPr marL="171450" marR="0" lvl="1" indent="-171450" algn="ctr" rtl="0">
              <a:lnSpc>
                <a:spcPct val="90000"/>
              </a:lnSpc>
              <a:spcBef>
                <a:spcPts val="360"/>
              </a:spcBef>
              <a:spcAft>
                <a:spcPts val="0"/>
              </a:spcAft>
              <a:buClr>
                <a:srgbClr val="FFFFFF"/>
              </a:buClr>
              <a:buSzPts val="2400"/>
              <a:buFont typeface="Tahoma"/>
              <a:buChar char="•"/>
            </a:pPr>
            <a:r>
              <a:rPr lang="en-GB" sz="2400" b="0" i="0" u="none" strike="noStrike" cap="none">
                <a:solidFill>
                  <a:srgbClr val="FFFFFF"/>
                </a:solidFill>
                <a:latin typeface="Tahoma"/>
                <a:ea typeface="Tahoma"/>
                <a:cs typeface="Tahoma"/>
                <a:sym typeface="Tahoma"/>
              </a:rPr>
              <a:t>Spelling/language</a:t>
            </a:r>
            <a:endParaRPr/>
          </a:p>
          <a:p>
            <a:pPr marL="171450" marR="0" lvl="1" indent="-171450" algn="ctr" rtl="0">
              <a:lnSpc>
                <a:spcPct val="90000"/>
              </a:lnSpc>
              <a:spcBef>
                <a:spcPts val="360"/>
              </a:spcBef>
              <a:spcAft>
                <a:spcPts val="0"/>
              </a:spcAft>
              <a:buClr>
                <a:srgbClr val="FFFFFF"/>
              </a:buClr>
              <a:buSzPts val="2400"/>
              <a:buFont typeface="Tahoma"/>
              <a:buChar char="•"/>
            </a:pPr>
            <a:r>
              <a:rPr lang="en-GB" sz="2400" b="0" i="0" u="none" strike="noStrike" cap="none">
                <a:solidFill>
                  <a:srgbClr val="FFFFFF"/>
                </a:solidFill>
                <a:latin typeface="Tahoma"/>
                <a:ea typeface="Tahoma"/>
                <a:cs typeface="Tahoma"/>
                <a:sym typeface="Tahoma"/>
              </a:rPr>
              <a:t>“Exact terms”, Boolean Logic (AND OR) – check how search tool works</a:t>
            </a:r>
            <a:endParaRPr/>
          </a:p>
        </p:txBody>
      </p:sp>
      <p:sp>
        <p:nvSpPr>
          <p:cNvPr id="615" name="Google Shape;615;p54"/>
          <p:cNvSpPr/>
          <p:nvPr/>
        </p:nvSpPr>
        <p:spPr>
          <a:xfrm>
            <a:off x="8815144" y="6237456"/>
            <a:ext cx="5267813" cy="1262062"/>
          </a:xfrm>
          <a:custGeom>
            <a:avLst/>
            <a:gdLst/>
            <a:ahLst/>
            <a:cxnLst/>
            <a:rect l="l" t="t" r="r" b="b"/>
            <a:pathLst>
              <a:path w="2555565" h="1194756" extrusionOk="0">
                <a:moveTo>
                  <a:pt x="0" y="119476"/>
                </a:moveTo>
                <a:cubicBezTo>
                  <a:pt x="0" y="53491"/>
                  <a:pt x="53491" y="0"/>
                  <a:pt x="119476" y="0"/>
                </a:cubicBezTo>
                <a:lnTo>
                  <a:pt x="2436089" y="0"/>
                </a:lnTo>
                <a:cubicBezTo>
                  <a:pt x="2502074" y="0"/>
                  <a:pt x="2555565" y="53491"/>
                  <a:pt x="2555565" y="119476"/>
                </a:cubicBezTo>
                <a:lnTo>
                  <a:pt x="2555565" y="1075280"/>
                </a:lnTo>
                <a:cubicBezTo>
                  <a:pt x="2555565" y="1141265"/>
                  <a:pt x="2502074" y="1194756"/>
                  <a:pt x="2436089" y="1194756"/>
                </a:cubicBezTo>
                <a:lnTo>
                  <a:pt x="119476" y="1194756"/>
                </a:lnTo>
                <a:cubicBezTo>
                  <a:pt x="53491" y="1194756"/>
                  <a:pt x="0" y="1141265"/>
                  <a:pt x="0" y="1075280"/>
                </a:cubicBezTo>
                <a:lnTo>
                  <a:pt x="0" y="119476"/>
                </a:lnTo>
                <a:close/>
              </a:path>
            </a:pathLst>
          </a:custGeom>
          <a:solidFill>
            <a:schemeClr val="accent3"/>
          </a:solidFill>
          <a:ln>
            <a:noFill/>
          </a:ln>
        </p:spPr>
        <p:txBody>
          <a:bodyPr spcFirstLastPara="1" wrap="square" lIns="103550" tIns="103550" rIns="103550" bIns="103550" anchor="ctr" anchorCtr="0">
            <a:noAutofit/>
          </a:bodyPr>
          <a:lstStyle/>
          <a:p>
            <a:pPr marL="0" marR="0" lvl="0" indent="0" algn="ctr" rtl="0">
              <a:lnSpc>
                <a:spcPct val="90000"/>
              </a:lnSpc>
              <a:spcBef>
                <a:spcPts val="0"/>
              </a:spcBef>
              <a:spcAft>
                <a:spcPts val="0"/>
              </a:spcAft>
              <a:buClr>
                <a:schemeClr val="lt1"/>
              </a:buClr>
              <a:buSzPts val="2400"/>
              <a:buFont typeface="Tahoma"/>
              <a:buNone/>
            </a:pPr>
            <a:r>
              <a:rPr lang="en-GB" sz="2400" b="1" i="0" u="none" strike="noStrike" cap="none">
                <a:solidFill>
                  <a:schemeClr val="lt1"/>
                </a:solidFill>
                <a:latin typeface="Tahoma"/>
                <a:ea typeface="Tahoma"/>
                <a:cs typeface="Tahoma"/>
                <a:sym typeface="Tahoma"/>
              </a:rPr>
              <a:t>Sort, filter, advance search</a:t>
            </a:r>
            <a:endParaRPr/>
          </a:p>
        </p:txBody>
      </p:sp>
      <p:sp>
        <p:nvSpPr>
          <p:cNvPr id="616" name="Google Shape;616;p54"/>
          <p:cNvSpPr/>
          <p:nvPr/>
        </p:nvSpPr>
        <p:spPr>
          <a:xfrm rot="-1500000">
            <a:off x="6707345" y="3466912"/>
            <a:ext cx="1751012" cy="1146175"/>
          </a:xfrm>
          <a:custGeom>
            <a:avLst/>
            <a:gdLst/>
            <a:ahLst/>
            <a:cxnLst/>
            <a:rect l="l" t="t" r="r" b="b"/>
            <a:pathLst>
              <a:path w="1328079" h="1082860" extrusionOk="0">
                <a:moveTo>
                  <a:pt x="0" y="216572"/>
                </a:moveTo>
                <a:lnTo>
                  <a:pt x="786649" y="216572"/>
                </a:lnTo>
                <a:lnTo>
                  <a:pt x="786649" y="0"/>
                </a:lnTo>
                <a:lnTo>
                  <a:pt x="1328079" y="541430"/>
                </a:lnTo>
                <a:lnTo>
                  <a:pt x="786649" y="1082860"/>
                </a:lnTo>
                <a:lnTo>
                  <a:pt x="786649" y="866288"/>
                </a:lnTo>
                <a:lnTo>
                  <a:pt x="0" y="866288"/>
                </a:lnTo>
                <a:lnTo>
                  <a:pt x="0" y="216572"/>
                </a:lnTo>
                <a:close/>
              </a:path>
            </a:pathLst>
          </a:custGeom>
          <a:solidFill>
            <a:srgbClr val="3587CC"/>
          </a:solidFill>
          <a:ln>
            <a:noFill/>
          </a:ln>
        </p:spPr>
        <p:txBody>
          <a:bodyPr spcFirstLastPara="1" wrap="square" lIns="0" tIns="216550" rIns="324850" bIns="216550" anchor="ctr" anchorCtr="0">
            <a:noAutofit/>
          </a:bodyPr>
          <a:lstStyle/>
          <a:p>
            <a:pPr marL="0" marR="0" lvl="0" indent="0" algn="ctr" rtl="0">
              <a:lnSpc>
                <a:spcPct val="90000"/>
              </a:lnSpc>
              <a:spcBef>
                <a:spcPts val="0"/>
              </a:spcBef>
              <a:spcAft>
                <a:spcPts val="0"/>
              </a:spcAft>
              <a:buClr>
                <a:schemeClr val="lt1"/>
              </a:buClr>
              <a:buSzPts val="4400"/>
              <a:buFont typeface="Helvetica Neue"/>
              <a:buNone/>
            </a:pPr>
            <a:endParaRPr sz="4400" b="1" i="0" u="none" strike="noStrike" cap="none">
              <a:solidFill>
                <a:schemeClr val="lt1"/>
              </a:solidFill>
              <a:latin typeface="Tahoma"/>
              <a:ea typeface="Tahoma"/>
              <a:cs typeface="Tahoma"/>
              <a:sym typeface="Tahoma"/>
            </a:endParaRPr>
          </a:p>
        </p:txBody>
      </p:sp>
      <p:sp>
        <p:nvSpPr>
          <p:cNvPr id="617" name="Google Shape;617;p54"/>
          <p:cNvSpPr/>
          <p:nvPr/>
        </p:nvSpPr>
        <p:spPr>
          <a:xfrm rot="1500000">
            <a:off x="6779532" y="5665162"/>
            <a:ext cx="1751012" cy="1144588"/>
          </a:xfrm>
          <a:custGeom>
            <a:avLst/>
            <a:gdLst/>
            <a:ahLst/>
            <a:cxnLst/>
            <a:rect l="l" t="t" r="r" b="b"/>
            <a:pathLst>
              <a:path w="1328079" h="1082860" extrusionOk="0">
                <a:moveTo>
                  <a:pt x="0" y="216572"/>
                </a:moveTo>
                <a:lnTo>
                  <a:pt x="786649" y="216572"/>
                </a:lnTo>
                <a:lnTo>
                  <a:pt x="786649" y="0"/>
                </a:lnTo>
                <a:lnTo>
                  <a:pt x="1328079" y="541430"/>
                </a:lnTo>
                <a:lnTo>
                  <a:pt x="786649" y="1082860"/>
                </a:lnTo>
                <a:lnTo>
                  <a:pt x="786649" y="866288"/>
                </a:lnTo>
                <a:lnTo>
                  <a:pt x="0" y="866288"/>
                </a:lnTo>
                <a:lnTo>
                  <a:pt x="0" y="216572"/>
                </a:lnTo>
                <a:close/>
              </a:path>
            </a:pathLst>
          </a:custGeom>
          <a:solidFill>
            <a:srgbClr val="3587CC"/>
          </a:solidFill>
          <a:ln>
            <a:noFill/>
          </a:ln>
        </p:spPr>
        <p:txBody>
          <a:bodyPr spcFirstLastPara="1" wrap="square" lIns="0" tIns="216550" rIns="324850" bIns="216550" anchor="ctr" anchorCtr="0">
            <a:noAutofit/>
          </a:bodyPr>
          <a:lstStyle/>
          <a:p>
            <a:pPr marL="0" marR="0" lvl="0" indent="0" algn="ctr" rtl="0">
              <a:lnSpc>
                <a:spcPct val="90000"/>
              </a:lnSpc>
              <a:spcBef>
                <a:spcPts val="0"/>
              </a:spcBef>
              <a:spcAft>
                <a:spcPts val="0"/>
              </a:spcAft>
              <a:buClr>
                <a:schemeClr val="lt1"/>
              </a:buClr>
              <a:buSzPts val="4400"/>
              <a:buFont typeface="Helvetica Neue"/>
              <a:buNone/>
            </a:pPr>
            <a:endParaRPr sz="4400" b="1" i="0" u="none" strike="noStrike" cap="none">
              <a:solidFill>
                <a:schemeClr val="lt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5"/>
          <p:cNvSpPr txBox="1">
            <a:spLocks noGrp="1"/>
          </p:cNvSpPr>
          <p:nvPr>
            <p:ph type="body" idx="1"/>
          </p:nvPr>
        </p:nvSpPr>
        <p:spPr>
          <a:xfrm>
            <a:off x="908781" y="2520177"/>
            <a:ext cx="9460515" cy="499890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r>
              <a:rPr lang="en-GB">
                <a:latin typeface="Tahoma"/>
                <a:ea typeface="Tahoma"/>
                <a:cs typeface="Tahoma"/>
                <a:sym typeface="Tahoma"/>
              </a:rPr>
              <a:t>Multilingual thesaurus of social science concepts. </a:t>
            </a:r>
            <a:endParaRPr/>
          </a:p>
          <a:p>
            <a:pPr marL="0" lvl="0" indent="0" algn="l" rtl="0">
              <a:lnSpc>
                <a:spcPct val="100000"/>
              </a:lnSpc>
              <a:spcBef>
                <a:spcPts val="600"/>
              </a:spcBef>
              <a:spcAft>
                <a:spcPts val="0"/>
              </a:spcAft>
              <a:buClr>
                <a:srgbClr val="6A6C76"/>
              </a:buClr>
              <a:buSzPts val="2044"/>
              <a:buFont typeface="Tahoma"/>
              <a:buNone/>
            </a:pPr>
            <a:r>
              <a:rPr lang="en-GB">
                <a:latin typeface="Tahoma"/>
                <a:ea typeface="Tahoma"/>
                <a:cs typeface="Tahoma"/>
                <a:sym typeface="Tahoma"/>
              </a:rPr>
              <a:t>Hierarchical and non-hierarchical relationships between concepts.</a:t>
            </a:r>
            <a:endParaRPr>
              <a:latin typeface="Tahoma"/>
              <a:ea typeface="Tahoma"/>
              <a:cs typeface="Tahoma"/>
              <a:sym typeface="Tahoma"/>
            </a:endParaRPr>
          </a:p>
          <a:p>
            <a:pPr marL="0" lvl="0" indent="0" algn="l" rtl="0">
              <a:lnSpc>
                <a:spcPct val="100000"/>
              </a:lnSpc>
              <a:spcBef>
                <a:spcPts val="600"/>
              </a:spcBef>
              <a:spcAft>
                <a:spcPts val="0"/>
              </a:spcAft>
              <a:buClr>
                <a:srgbClr val="6A6C76"/>
              </a:buClr>
              <a:buSzPts val="2044"/>
              <a:buFont typeface="Tahoma"/>
              <a:buNone/>
            </a:pPr>
            <a:endParaRPr>
              <a:latin typeface="Tahoma"/>
              <a:ea typeface="Tahoma"/>
              <a:cs typeface="Tahoma"/>
              <a:sym typeface="Tahoma"/>
            </a:endParaRPr>
          </a:p>
          <a:p>
            <a:pPr marL="0" lvl="0" indent="0" algn="l" rtl="0">
              <a:lnSpc>
                <a:spcPct val="100000"/>
              </a:lnSpc>
              <a:spcBef>
                <a:spcPts val="600"/>
              </a:spcBef>
              <a:spcAft>
                <a:spcPts val="0"/>
              </a:spcAft>
              <a:buClr>
                <a:srgbClr val="6A6C76"/>
              </a:buClr>
              <a:buSzPts val="2044"/>
              <a:buFont typeface="Tahoma"/>
              <a:buNone/>
            </a:pPr>
            <a:r>
              <a:rPr lang="en-GB">
                <a:latin typeface="Tahoma"/>
                <a:ea typeface="Tahoma"/>
                <a:cs typeface="Tahoma"/>
                <a:sym typeface="Tahoma"/>
              </a:rPr>
              <a:t>Use to:</a:t>
            </a:r>
            <a:endParaRPr>
              <a:latin typeface="Tahoma"/>
              <a:ea typeface="Tahoma"/>
              <a:cs typeface="Tahoma"/>
              <a:sym typeface="Tahoma"/>
            </a:endParaRPr>
          </a:p>
          <a:p>
            <a:pPr marL="0" lvl="1" indent="-129794" algn="l" rtl="0">
              <a:lnSpc>
                <a:spcPct val="70000"/>
              </a:lnSpc>
              <a:spcBef>
                <a:spcPts val="1067"/>
              </a:spcBef>
              <a:spcAft>
                <a:spcPts val="0"/>
              </a:spcAft>
              <a:buClr>
                <a:srgbClr val="000000"/>
              </a:buClr>
              <a:buSzPts val="2044"/>
              <a:buFont typeface="Tahoma"/>
              <a:buChar char="•"/>
            </a:pPr>
            <a:r>
              <a:rPr lang="en-GB">
                <a:latin typeface="Tahoma"/>
                <a:ea typeface="Tahoma"/>
                <a:cs typeface="Tahoma"/>
                <a:sym typeface="Tahoma"/>
              </a:rPr>
              <a:t>broaden or narrow a search</a:t>
            </a:r>
            <a:endParaRPr/>
          </a:p>
          <a:p>
            <a:pPr marL="0" lvl="1" indent="-129794" algn="l" rtl="0">
              <a:lnSpc>
                <a:spcPct val="70000"/>
              </a:lnSpc>
              <a:spcBef>
                <a:spcPts val="1487"/>
              </a:spcBef>
              <a:spcAft>
                <a:spcPts val="0"/>
              </a:spcAft>
              <a:buClr>
                <a:srgbClr val="000000"/>
              </a:buClr>
              <a:buSzPts val="2044"/>
              <a:buFont typeface="Tahoma"/>
              <a:buChar char="•"/>
            </a:pPr>
            <a:r>
              <a:rPr lang="en-GB">
                <a:latin typeface="Tahoma"/>
                <a:ea typeface="Tahoma"/>
                <a:cs typeface="Tahoma"/>
                <a:sym typeface="Tahoma"/>
              </a:rPr>
              <a:t>find terms used to index data in other languages  </a:t>
            </a:r>
            <a:endParaRPr/>
          </a:p>
          <a:p>
            <a:pPr marL="0" lvl="1" indent="0" algn="l" rtl="0">
              <a:lnSpc>
                <a:spcPct val="100000"/>
              </a:lnSpc>
              <a:spcBef>
                <a:spcPts val="1020"/>
              </a:spcBef>
              <a:spcAft>
                <a:spcPts val="0"/>
              </a:spcAft>
              <a:buClr>
                <a:srgbClr val="6A6C76"/>
              </a:buClr>
              <a:buSzPts val="1400"/>
              <a:buFont typeface="Arial"/>
              <a:buNone/>
            </a:pPr>
            <a:endParaRPr>
              <a:latin typeface="Tahoma"/>
              <a:ea typeface="Tahoma"/>
              <a:cs typeface="Tahoma"/>
              <a:sym typeface="Tahoma"/>
            </a:endParaRPr>
          </a:p>
          <a:p>
            <a:pPr marL="0" lvl="0" indent="0" algn="l" rtl="0">
              <a:lnSpc>
                <a:spcPct val="100000"/>
              </a:lnSpc>
              <a:spcBef>
                <a:spcPts val="600"/>
              </a:spcBef>
              <a:spcAft>
                <a:spcPts val="0"/>
              </a:spcAft>
              <a:buClr>
                <a:srgbClr val="6A6C76"/>
              </a:buClr>
              <a:buSzPts val="2044"/>
              <a:buFont typeface="Tahoma"/>
              <a:buNone/>
            </a:pPr>
            <a:r>
              <a:rPr lang="en-GB">
                <a:latin typeface="Tahoma"/>
                <a:ea typeface="Tahoma"/>
                <a:cs typeface="Tahoma"/>
                <a:sym typeface="Tahoma"/>
              </a:rPr>
              <a:t>In future, ELSST will be used more widely to index data &amp; embedded within search tool.  </a:t>
            </a:r>
            <a:endParaRPr/>
          </a:p>
          <a:p>
            <a:pPr marL="0" lvl="0" indent="0" algn="l" rtl="0">
              <a:lnSpc>
                <a:spcPct val="100000"/>
              </a:lnSpc>
              <a:spcBef>
                <a:spcPts val="600"/>
              </a:spcBef>
              <a:spcAft>
                <a:spcPts val="0"/>
              </a:spcAft>
              <a:buClr>
                <a:srgbClr val="6A6C76"/>
              </a:buClr>
              <a:buSzPts val="2044"/>
              <a:buFont typeface="Tahoma"/>
              <a:buNone/>
            </a:pPr>
            <a:endParaRPr>
              <a:latin typeface="Tahoma"/>
              <a:ea typeface="Tahoma"/>
              <a:cs typeface="Tahoma"/>
              <a:sym typeface="Tahoma"/>
            </a:endParaRPr>
          </a:p>
        </p:txBody>
      </p:sp>
      <p:sp>
        <p:nvSpPr>
          <p:cNvPr id="623" name="Google Shape;623;p5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latin typeface="Tahoma"/>
                <a:ea typeface="Tahoma"/>
                <a:cs typeface="Tahoma"/>
                <a:sym typeface="Tahoma"/>
              </a:rPr>
              <a:t>ELSST</a:t>
            </a:r>
            <a:endParaRPr>
              <a:latin typeface="Tahoma"/>
              <a:ea typeface="Tahoma"/>
              <a:cs typeface="Tahoma"/>
              <a:sym typeface="Tahoma"/>
            </a:endParaRPr>
          </a:p>
        </p:txBody>
      </p:sp>
      <p:pic>
        <p:nvPicPr>
          <p:cNvPr id="624" name="Google Shape;624;p55"/>
          <p:cNvPicPr preferRelativeResize="0"/>
          <p:nvPr/>
        </p:nvPicPr>
        <p:blipFill rotWithShape="1">
          <a:blip r:embed="rId3">
            <a:alphaModFix/>
          </a:blip>
          <a:srcRect/>
          <a:stretch/>
        </p:blipFill>
        <p:spPr>
          <a:xfrm>
            <a:off x="10191277" y="3818625"/>
            <a:ext cx="5083175" cy="2667000"/>
          </a:xfrm>
          <a:prstGeom prst="rect">
            <a:avLst/>
          </a:prstGeom>
          <a:noFill/>
          <a:ln>
            <a:noFill/>
          </a:ln>
        </p:spPr>
      </p:pic>
      <p:sp>
        <p:nvSpPr>
          <p:cNvPr id="625" name="Google Shape;625;p55"/>
          <p:cNvSpPr/>
          <p:nvPr/>
        </p:nvSpPr>
        <p:spPr>
          <a:xfrm>
            <a:off x="10191276" y="6518963"/>
            <a:ext cx="5434012" cy="48101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Open Sans Light"/>
              <a:buNone/>
            </a:pPr>
            <a:r>
              <a:rPr lang="en-GB" sz="2800" b="1" i="0" u="sng" strike="noStrike" cap="none">
                <a:solidFill>
                  <a:srgbClr val="000000"/>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elsst.ukdataservice.ac.uk</a:t>
            </a:r>
            <a:endParaRPr sz="2800" b="1"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6"/>
          <p:cNvSpPr txBox="1">
            <a:spLocks noGrp="1"/>
          </p:cNvSpPr>
          <p:nvPr>
            <p:ph type="title"/>
          </p:nvPr>
        </p:nvSpPr>
        <p:spPr>
          <a:xfrm>
            <a:off x="859536" y="885494"/>
            <a:ext cx="13026804" cy="1016458"/>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Activity: Searching for data </a:t>
            </a:r>
            <a:endParaRPr/>
          </a:p>
        </p:txBody>
      </p:sp>
      <p:sp>
        <p:nvSpPr>
          <p:cNvPr id="631" name="Google Shape;631;p56"/>
          <p:cNvSpPr txBox="1"/>
          <p:nvPr/>
        </p:nvSpPr>
        <p:spPr>
          <a:xfrm>
            <a:off x="4709764" y="2999233"/>
            <a:ext cx="6926251" cy="1814271"/>
          </a:xfrm>
          <a:prstGeom prst="rect">
            <a:avLst/>
          </a:prstGeom>
          <a:solidFill>
            <a:srgbClr val="AAD3F1"/>
          </a:solidFill>
          <a:ln w="9525" cap="flat" cmpd="sng">
            <a:solidFill>
              <a:srgbClr val="AAD3F1"/>
            </a:solidFill>
            <a:prstDash val="solid"/>
            <a:round/>
            <a:headEnd type="none" w="sm" len="sm"/>
            <a:tailEnd type="none" w="sm" len="sm"/>
          </a:ln>
        </p:spPr>
        <p:txBody>
          <a:bodyPr spcFirstLastPara="1" wrap="square" lIns="149350" tIns="85325" rIns="149350" bIns="85325" anchor="ctr" anchorCtr="0">
            <a:noAutofit/>
          </a:bodyPr>
          <a:lstStyle/>
          <a:p>
            <a:pPr marL="0" marR="0" lvl="0" indent="0" algn="ctr" rtl="0">
              <a:lnSpc>
                <a:spcPct val="90000"/>
              </a:lnSpc>
              <a:spcBef>
                <a:spcPts val="0"/>
              </a:spcBef>
              <a:spcAft>
                <a:spcPts val="0"/>
              </a:spcAft>
              <a:buClr>
                <a:schemeClr val="dk1"/>
              </a:buClr>
              <a:buSzPts val="3200"/>
              <a:buFont typeface="Open Sans"/>
              <a:buNone/>
            </a:pPr>
            <a:r>
              <a:rPr lang="en-GB" sz="3200" b="1" i="0" u="none" strike="noStrike" cap="none">
                <a:solidFill>
                  <a:schemeClr val="dk1"/>
                </a:solidFill>
                <a:latin typeface="Open Sans"/>
                <a:ea typeface="Open Sans"/>
                <a:cs typeface="Open Sans"/>
                <a:sym typeface="Open Sans"/>
              </a:rPr>
              <a:t>Task  </a:t>
            </a:r>
            <a:endParaRPr/>
          </a:p>
          <a:p>
            <a:pPr marL="0" marR="0" lvl="0" indent="0" algn="ctr" rtl="0">
              <a:lnSpc>
                <a:spcPct val="90000"/>
              </a:lnSpc>
              <a:spcBef>
                <a:spcPts val="1120"/>
              </a:spcBef>
              <a:spcAft>
                <a:spcPts val="0"/>
              </a:spcAft>
              <a:buClr>
                <a:schemeClr val="dk1"/>
              </a:buClr>
              <a:buSzPts val="3200"/>
              <a:buFont typeface="Open Sans"/>
              <a:buNone/>
            </a:pPr>
            <a:r>
              <a:rPr lang="en-GB" sz="3200" b="1" i="0" u="none" strike="noStrike" cap="none">
                <a:solidFill>
                  <a:schemeClr val="dk1"/>
                </a:solidFill>
                <a:latin typeface="Open Sans"/>
                <a:ea typeface="Open Sans"/>
                <a:cs typeface="Open Sans"/>
                <a:sym typeface="Open Sans"/>
              </a:rPr>
              <a:t>Search for data using a data catalogue </a:t>
            </a:r>
            <a:endParaRPr/>
          </a:p>
        </p:txBody>
      </p:sp>
      <p:grpSp>
        <p:nvGrpSpPr>
          <p:cNvPr id="632" name="Google Shape;632;p56"/>
          <p:cNvGrpSpPr/>
          <p:nvPr/>
        </p:nvGrpSpPr>
        <p:grpSpPr>
          <a:xfrm>
            <a:off x="4709763" y="4813504"/>
            <a:ext cx="6926253" cy="2790455"/>
            <a:chOff x="4779741" y="1742926"/>
            <a:chExt cx="4688062" cy="1700527"/>
          </a:xfrm>
        </p:grpSpPr>
        <p:sp>
          <p:nvSpPr>
            <p:cNvPr id="633" name="Google Shape;633;p56"/>
            <p:cNvSpPr/>
            <p:nvPr/>
          </p:nvSpPr>
          <p:spPr>
            <a:xfrm>
              <a:off x="5043618" y="1742926"/>
              <a:ext cx="4424185" cy="1700527"/>
            </a:xfrm>
            <a:prstGeom prst="rect">
              <a:avLst/>
            </a:prstGeom>
            <a:solidFill>
              <a:srgbClr val="E1F0FA"/>
            </a:solidFill>
            <a:ln w="25400" cap="flat" cmpd="sng">
              <a:solidFill>
                <a:srgbClr val="E1F0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6"/>
            <p:cNvSpPr txBox="1"/>
            <p:nvPr/>
          </p:nvSpPr>
          <p:spPr>
            <a:xfrm>
              <a:off x="4779741" y="1742926"/>
              <a:ext cx="4688062" cy="1700527"/>
            </a:xfrm>
            <a:prstGeom prst="rect">
              <a:avLst/>
            </a:prstGeom>
            <a:solidFill>
              <a:srgbClr val="E1F0FA"/>
            </a:solidFill>
            <a:ln w="9525" cap="flat" cmpd="sng">
              <a:solidFill>
                <a:srgbClr val="E1F0FA"/>
              </a:solidFill>
              <a:prstDash val="solid"/>
              <a:round/>
              <a:headEnd type="none" w="sm" len="sm"/>
              <a:tailEnd type="none" w="sm" len="sm"/>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3200"/>
                <a:buFont typeface="Open Sans"/>
                <a:buChar char="•"/>
              </a:pPr>
              <a:r>
                <a:rPr lang="en-GB" sz="3200" b="1" i="0" u="none" strike="noStrike" cap="none">
                  <a:solidFill>
                    <a:schemeClr val="dk1"/>
                  </a:solidFill>
                  <a:latin typeface="Open Sans"/>
                  <a:ea typeface="Open Sans"/>
                  <a:cs typeface="Open Sans"/>
                  <a:sym typeface="Open Sans"/>
                </a:rPr>
                <a:t>Any national data service</a:t>
              </a:r>
              <a:endParaRPr sz="3200" b="1" i="0" u="none" strike="noStrike" cap="none">
                <a:solidFill>
                  <a:schemeClr val="dk1"/>
                </a:solidFill>
                <a:latin typeface="Open Sans"/>
                <a:ea typeface="Open Sans"/>
                <a:cs typeface="Open Sans"/>
                <a:sym typeface="Open Sans"/>
              </a:endParaRPr>
            </a:p>
            <a:p>
              <a:pPr marL="0" marR="0" lvl="1" indent="228600" algn="l" rtl="0">
                <a:lnSpc>
                  <a:spcPct val="90000"/>
                </a:lnSpc>
                <a:spcBef>
                  <a:spcPts val="480"/>
                </a:spcBef>
                <a:spcAft>
                  <a:spcPts val="0"/>
                </a:spcAft>
                <a:buClr>
                  <a:schemeClr val="dk1"/>
                </a:buClr>
                <a:buSzPts val="3200"/>
                <a:buFont typeface="Open Sans"/>
                <a:buNone/>
              </a:pPr>
              <a:r>
                <a:rPr lang="en-GB" sz="3200" b="1" i="0" u="none" strike="noStrike" cap="none">
                  <a:solidFill>
                    <a:schemeClr val="dk1"/>
                  </a:solidFill>
                  <a:latin typeface="Open Sans"/>
                  <a:ea typeface="Open Sans"/>
                  <a:cs typeface="Open Sans"/>
                  <a:sym typeface="Open Sans"/>
                </a:rPr>
                <a:t> </a:t>
              </a:r>
              <a:endParaRPr/>
            </a:p>
            <a:p>
              <a:pPr marL="228600" marR="0" lvl="1" indent="-228600" algn="l" rtl="0">
                <a:lnSpc>
                  <a:spcPct val="90000"/>
                </a:lnSpc>
                <a:spcBef>
                  <a:spcPts val="480"/>
                </a:spcBef>
                <a:spcAft>
                  <a:spcPts val="0"/>
                </a:spcAft>
                <a:buClr>
                  <a:schemeClr val="dk1"/>
                </a:buClr>
                <a:buSzPts val="3200"/>
                <a:buFont typeface="Open Sans"/>
                <a:buChar char="•"/>
              </a:pPr>
              <a:r>
                <a:rPr lang="en-GB" sz="3200" b="1" i="0" u="none" strike="noStrike" cap="none">
                  <a:solidFill>
                    <a:schemeClr val="dk1"/>
                  </a:solidFill>
                  <a:latin typeface="Open Sans"/>
                  <a:ea typeface="Open Sans"/>
                  <a:cs typeface="Open Sans"/>
                  <a:sym typeface="Open Sans"/>
                </a:rPr>
                <a:t>See CESSDA for links: </a:t>
              </a:r>
              <a:r>
                <a:rPr lang="en-GB" sz="3200" b="1" i="0" u="sng" strike="noStrike" cap="none">
                  <a:solidFill>
                    <a:schemeClr val="dk1"/>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www.cessda.eu/Consortium</a:t>
              </a:r>
              <a:endParaRPr sz="3200" b="1" i="0" u="none" strike="noStrike" cap="none">
                <a:solidFill>
                  <a:schemeClr val="dk1"/>
                </a:solidFill>
                <a:latin typeface="Open Sans Light"/>
                <a:ea typeface="Open Sans Light"/>
                <a:cs typeface="Open Sans Light"/>
                <a:sym typeface="Open Sans Light"/>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7"/>
          <p:cNvSpPr txBox="1">
            <a:spLocks noGrp="1"/>
          </p:cNvSpPr>
          <p:nvPr>
            <p:ph type="body" idx="1"/>
          </p:nvPr>
        </p:nvSpPr>
        <p:spPr>
          <a:xfrm>
            <a:off x="603505" y="941731"/>
            <a:ext cx="14389502" cy="8870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4234"/>
              <a:buFont typeface="Tahoma"/>
              <a:buNone/>
            </a:pPr>
            <a:r>
              <a:rPr lang="en-GB" sz="5800"/>
              <a:t>Evaluating data: quality and usefulness</a:t>
            </a:r>
            <a:endParaRPr sz="580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8"/>
          <p:cNvSpPr txBox="1">
            <a:spLocks noGrp="1"/>
          </p:cNvSpPr>
          <p:nvPr>
            <p:ph type="body" idx="1"/>
          </p:nvPr>
        </p:nvSpPr>
        <p:spPr>
          <a:xfrm>
            <a:off x="2849296" y="7004304"/>
            <a:ext cx="11037044" cy="2139697"/>
          </a:xfrm>
          <a:prstGeom prst="rect">
            <a:avLst/>
          </a:prstGeom>
          <a:noFill/>
          <a:ln>
            <a:noFill/>
          </a:ln>
        </p:spPr>
        <p:txBody>
          <a:bodyPr spcFirstLastPara="1" wrap="square" lIns="91425" tIns="45700" rIns="91425" bIns="45700" anchor="t" anchorCtr="0">
            <a:normAutofit lnSpcReduction="10000"/>
          </a:bodyPr>
          <a:lstStyle/>
          <a:p>
            <a:pPr marL="438150" lvl="1" indent="-438150" algn="l" rtl="0">
              <a:lnSpc>
                <a:spcPct val="80000"/>
              </a:lnSpc>
              <a:spcBef>
                <a:spcPts val="0"/>
              </a:spcBef>
              <a:spcAft>
                <a:spcPts val="0"/>
              </a:spcAft>
              <a:buClr>
                <a:srgbClr val="000000"/>
              </a:buClr>
              <a:buSzPct val="73000"/>
              <a:buFont typeface="Tahoma"/>
              <a:buChar char="•"/>
            </a:pPr>
            <a:r>
              <a:rPr lang="en-GB" sz="3200">
                <a:latin typeface="Tahoma"/>
                <a:ea typeface="Tahoma"/>
                <a:cs typeface="Tahoma"/>
                <a:sym typeface="Tahoma"/>
              </a:rPr>
              <a:t>Catalogue records (with links to documentation)</a:t>
            </a:r>
            <a:endParaRPr/>
          </a:p>
          <a:p>
            <a:pPr marL="438150" lvl="1" indent="-438150" algn="l" rtl="0">
              <a:lnSpc>
                <a:spcPct val="80000"/>
              </a:lnSpc>
              <a:spcBef>
                <a:spcPts val="1511"/>
              </a:spcBef>
              <a:spcAft>
                <a:spcPts val="0"/>
              </a:spcAft>
              <a:buClr>
                <a:srgbClr val="000000"/>
              </a:buClr>
              <a:buSzPct val="73000"/>
              <a:buFont typeface="Tahoma"/>
              <a:buChar char="•"/>
            </a:pPr>
            <a:r>
              <a:rPr lang="en-GB" sz="3200">
                <a:latin typeface="Tahoma"/>
                <a:ea typeface="Tahoma"/>
                <a:cs typeface="Tahoma"/>
                <a:sym typeface="Tahoma"/>
              </a:rPr>
              <a:t>Quality can vary</a:t>
            </a:r>
            <a:endParaRPr/>
          </a:p>
          <a:p>
            <a:pPr marL="438150" lvl="1" indent="-438150" algn="l" rtl="0">
              <a:lnSpc>
                <a:spcPct val="80000"/>
              </a:lnSpc>
              <a:spcBef>
                <a:spcPts val="1511"/>
              </a:spcBef>
              <a:spcAft>
                <a:spcPts val="0"/>
              </a:spcAft>
              <a:buClr>
                <a:srgbClr val="000000"/>
              </a:buClr>
              <a:buSzPct val="73000"/>
              <a:buFont typeface="Tahoma"/>
              <a:buChar char="•"/>
            </a:pPr>
            <a:r>
              <a:rPr lang="en-GB" sz="3200">
                <a:latin typeface="Tahoma"/>
                <a:ea typeface="Tahoma"/>
                <a:cs typeface="Tahoma"/>
                <a:sym typeface="Tahoma"/>
              </a:rPr>
              <a:t>Efforts to improve data documentation</a:t>
            </a:r>
            <a:endParaRPr/>
          </a:p>
          <a:p>
            <a:pPr marL="438150" lvl="1" indent="-438150" algn="l" rtl="0">
              <a:lnSpc>
                <a:spcPct val="80000"/>
              </a:lnSpc>
              <a:spcBef>
                <a:spcPts val="1511"/>
              </a:spcBef>
              <a:spcAft>
                <a:spcPts val="0"/>
              </a:spcAft>
              <a:buClr>
                <a:srgbClr val="000000"/>
              </a:buClr>
              <a:buSzPct val="73000"/>
              <a:buFont typeface="Tahoma"/>
              <a:buChar char="•"/>
            </a:pPr>
            <a:r>
              <a:rPr lang="en-GB" sz="3200">
                <a:latin typeface="Tahoma"/>
                <a:ea typeface="Tahoma"/>
                <a:cs typeface="Tahoma"/>
                <a:sym typeface="Tahoma"/>
              </a:rPr>
              <a:t>Check for helpdesks/training </a:t>
            </a:r>
            <a:endParaRPr/>
          </a:p>
          <a:p>
            <a:pPr marL="584200" lvl="0" indent="-464140" algn="l" rtl="0">
              <a:lnSpc>
                <a:spcPct val="100000"/>
              </a:lnSpc>
              <a:spcBef>
                <a:spcPts val="1044"/>
              </a:spcBef>
              <a:spcAft>
                <a:spcPts val="0"/>
              </a:spcAft>
              <a:buClr>
                <a:srgbClr val="6A6C76"/>
              </a:buClr>
              <a:buSzPct val="73000"/>
              <a:buFont typeface="Tahoma"/>
              <a:buNone/>
            </a:pPr>
            <a:endParaRPr/>
          </a:p>
        </p:txBody>
      </p:sp>
      <p:sp>
        <p:nvSpPr>
          <p:cNvPr id="645" name="Google Shape;645;p5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latin typeface="Tahoma"/>
                <a:ea typeface="Tahoma"/>
                <a:cs typeface="Tahoma"/>
                <a:sym typeface="Tahoma"/>
              </a:rPr>
              <a:t>Metadata and documentation</a:t>
            </a:r>
            <a:endParaRPr>
              <a:latin typeface="Tahoma"/>
              <a:ea typeface="Tahoma"/>
              <a:cs typeface="Tahoma"/>
              <a:sym typeface="Tahoma"/>
            </a:endParaRPr>
          </a:p>
        </p:txBody>
      </p:sp>
      <p:grpSp>
        <p:nvGrpSpPr>
          <p:cNvPr id="646" name="Google Shape;646;p58"/>
          <p:cNvGrpSpPr/>
          <p:nvPr/>
        </p:nvGrpSpPr>
        <p:grpSpPr>
          <a:xfrm>
            <a:off x="2850434" y="3487789"/>
            <a:ext cx="11733710" cy="2334937"/>
            <a:chOff x="1138" y="596360"/>
            <a:chExt cx="11733710" cy="2334937"/>
          </a:xfrm>
        </p:grpSpPr>
        <p:sp>
          <p:nvSpPr>
            <p:cNvPr id="647" name="Google Shape;647;p58"/>
            <p:cNvSpPr/>
            <p:nvPr/>
          </p:nvSpPr>
          <p:spPr>
            <a:xfrm>
              <a:off x="1138" y="596360"/>
              <a:ext cx="3602184" cy="9312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8"/>
            <p:cNvSpPr txBox="1"/>
            <p:nvPr/>
          </p:nvSpPr>
          <p:spPr>
            <a:xfrm>
              <a:off x="1138" y="596360"/>
              <a:ext cx="3602184" cy="931218"/>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rgbClr val="000000"/>
                </a:buClr>
                <a:buSzPts val="2800"/>
                <a:buFont typeface="Tahoma"/>
                <a:buNone/>
              </a:pPr>
              <a:r>
                <a:rPr lang="en-GB" sz="2800" b="1" i="0" u="none" strike="noStrike" cap="none">
                  <a:solidFill>
                    <a:srgbClr val="000000"/>
                  </a:solidFill>
                  <a:latin typeface="Tahoma"/>
                  <a:ea typeface="Tahoma"/>
                  <a:cs typeface="Tahoma"/>
                  <a:sym typeface="Tahoma"/>
                </a:rPr>
                <a:t>Metadata ("data about data“)</a:t>
              </a:r>
              <a:endParaRPr/>
            </a:p>
          </p:txBody>
        </p:sp>
        <p:sp>
          <p:nvSpPr>
            <p:cNvPr id="649" name="Google Shape;649;p58"/>
            <p:cNvSpPr/>
            <p:nvPr/>
          </p:nvSpPr>
          <p:spPr>
            <a:xfrm>
              <a:off x="3603322" y="596360"/>
              <a:ext cx="542101" cy="931218"/>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8"/>
            <p:cNvSpPr/>
            <p:nvPr/>
          </p:nvSpPr>
          <p:spPr>
            <a:xfrm>
              <a:off x="4362265" y="596360"/>
              <a:ext cx="7372583" cy="93121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8"/>
            <p:cNvSpPr txBox="1"/>
            <p:nvPr/>
          </p:nvSpPr>
          <p:spPr>
            <a:xfrm>
              <a:off x="4362265" y="596360"/>
              <a:ext cx="7372583" cy="931218"/>
            </a:xfrm>
            <a:prstGeom prst="rect">
              <a:avLst/>
            </a:prstGeom>
            <a:noFill/>
            <a:ln>
              <a:noFill/>
            </a:ln>
          </p:spPr>
          <p:txBody>
            <a:bodyPr spcFirstLastPara="1" wrap="square" lIns="91425" tIns="91425" rIns="91425" bIns="91425" anchor="ctr" anchorCtr="0">
              <a:noAutofit/>
            </a:bodyPr>
            <a:lstStyle/>
            <a:p>
              <a:pPr marL="228600" marR="0" lvl="1" indent="-228600" algn="l" rtl="0">
                <a:lnSpc>
                  <a:spcPct val="90000"/>
                </a:lnSpc>
                <a:spcBef>
                  <a:spcPts val="0"/>
                </a:spcBef>
                <a:spcAft>
                  <a:spcPts val="0"/>
                </a:spcAft>
                <a:buClr>
                  <a:schemeClr val="lt1"/>
                </a:buClr>
                <a:buSzPts val="2400"/>
                <a:buFont typeface="Tahoma"/>
                <a:buChar char="•"/>
              </a:pPr>
              <a:r>
                <a:rPr lang="en-GB" sz="2400" b="1" i="0" u="none" strike="noStrike" cap="none">
                  <a:solidFill>
                    <a:schemeClr val="lt1"/>
                  </a:solidFill>
                  <a:latin typeface="Tahoma"/>
                  <a:ea typeface="Tahoma"/>
                  <a:cs typeface="Tahoma"/>
                  <a:sym typeface="Tahoma"/>
                </a:rPr>
                <a:t>descriptors that facilitate cataloguing data and data discovery. </a:t>
              </a:r>
              <a:endParaRPr/>
            </a:p>
          </p:txBody>
        </p:sp>
        <p:sp>
          <p:nvSpPr>
            <p:cNvPr id="652" name="Google Shape;652;p58"/>
            <p:cNvSpPr/>
            <p:nvPr/>
          </p:nvSpPr>
          <p:spPr>
            <a:xfrm>
              <a:off x="1138" y="1653579"/>
              <a:ext cx="3503212" cy="12777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8"/>
            <p:cNvSpPr txBox="1"/>
            <p:nvPr/>
          </p:nvSpPr>
          <p:spPr>
            <a:xfrm>
              <a:off x="1138" y="1653579"/>
              <a:ext cx="3503212" cy="1277718"/>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rgbClr val="000000"/>
                </a:buClr>
                <a:buSzPts val="2800"/>
                <a:buFont typeface="Tahoma"/>
                <a:buNone/>
              </a:pPr>
              <a:r>
                <a:rPr lang="en-GB" sz="2800" b="1" i="0" u="none" strike="noStrike" cap="none">
                  <a:solidFill>
                    <a:srgbClr val="000000"/>
                  </a:solidFill>
                  <a:latin typeface="Tahoma"/>
                  <a:ea typeface="Tahoma"/>
                  <a:cs typeface="Tahoma"/>
                  <a:sym typeface="Tahoma"/>
                </a:rPr>
                <a:t>Documentation</a:t>
              </a:r>
              <a:r>
                <a:rPr lang="en-GB" sz="2400" b="1" i="0" u="none" strike="noStrike" cap="none">
                  <a:solidFill>
                    <a:srgbClr val="000000"/>
                  </a:solidFill>
                  <a:latin typeface="Open Sans Light"/>
                  <a:ea typeface="Open Sans Light"/>
                  <a:cs typeface="Open Sans Light"/>
                  <a:sym typeface="Open Sans Light"/>
                </a:rPr>
                <a:t> 	</a:t>
              </a:r>
              <a:endParaRPr sz="2400" b="1" i="0" u="none" strike="noStrike" cap="none">
                <a:solidFill>
                  <a:srgbClr val="000000"/>
                </a:solidFill>
                <a:latin typeface="Open Sans Light"/>
                <a:ea typeface="Open Sans Light"/>
                <a:cs typeface="Open Sans Light"/>
                <a:sym typeface="Open Sans Light"/>
              </a:endParaRPr>
            </a:p>
          </p:txBody>
        </p:sp>
        <p:sp>
          <p:nvSpPr>
            <p:cNvPr id="654" name="Google Shape;654;p58"/>
            <p:cNvSpPr/>
            <p:nvPr/>
          </p:nvSpPr>
          <p:spPr>
            <a:xfrm>
              <a:off x="3504350" y="1653579"/>
              <a:ext cx="548405" cy="1277718"/>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8"/>
            <p:cNvSpPr/>
            <p:nvPr/>
          </p:nvSpPr>
          <p:spPr>
            <a:xfrm>
              <a:off x="4272118" y="1653579"/>
              <a:ext cx="7458311" cy="127771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8"/>
            <p:cNvSpPr txBox="1"/>
            <p:nvPr/>
          </p:nvSpPr>
          <p:spPr>
            <a:xfrm>
              <a:off x="4272118" y="1653579"/>
              <a:ext cx="7458311" cy="1277718"/>
            </a:xfrm>
            <a:prstGeom prst="rect">
              <a:avLst/>
            </a:prstGeom>
            <a:noFill/>
            <a:ln>
              <a:noFill/>
            </a:ln>
          </p:spPr>
          <p:txBody>
            <a:bodyPr spcFirstLastPara="1" wrap="square" lIns="91425" tIns="91425" rIns="91425" bIns="91425" anchor="ctr" anchorCtr="0">
              <a:noAutofit/>
            </a:bodyPr>
            <a:lstStyle/>
            <a:p>
              <a:pPr marL="228600" marR="0" lvl="1" indent="-228600" algn="l" rtl="0">
                <a:lnSpc>
                  <a:spcPct val="90000"/>
                </a:lnSpc>
                <a:spcBef>
                  <a:spcPts val="0"/>
                </a:spcBef>
                <a:spcAft>
                  <a:spcPts val="0"/>
                </a:spcAft>
                <a:buClr>
                  <a:schemeClr val="lt1"/>
                </a:buClr>
                <a:buSzPts val="2400"/>
                <a:buFont typeface="Tahoma"/>
                <a:buChar char="•"/>
              </a:pPr>
              <a:r>
                <a:rPr lang="en-GB" sz="2400" b="1" i="0" u="none" strike="noStrike" cap="none">
                  <a:solidFill>
                    <a:schemeClr val="lt1"/>
                  </a:solidFill>
                  <a:latin typeface="Tahoma"/>
                  <a:ea typeface="Tahoma"/>
                  <a:cs typeface="Tahoma"/>
                  <a:sym typeface="Tahoma"/>
                </a:rPr>
                <a:t>user guides, survey questionnaires, interview schedules and fieldwork notes</a:t>
              </a:r>
              <a:endParaRPr sz="2400" b="1" i="0" u="none" strike="noStrike" cap="none">
                <a:solidFill>
                  <a:schemeClr val="lt1"/>
                </a:solidFill>
                <a:latin typeface="Tahoma"/>
                <a:ea typeface="Tahoma"/>
                <a:cs typeface="Tahoma"/>
                <a:sym typeface="Tahoma"/>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9"/>
          <p:cNvSpPr txBox="1">
            <a:spLocks noGrp="1"/>
          </p:cNvSpPr>
          <p:nvPr>
            <p:ph type="title"/>
          </p:nvPr>
        </p:nvSpPr>
        <p:spPr>
          <a:xfrm>
            <a:off x="908781" y="885495"/>
            <a:ext cx="14716508" cy="997079"/>
          </a:xfrm>
          <a:prstGeom prst="rect">
            <a:avLst/>
          </a:prstGeom>
          <a:noFill/>
          <a:ln>
            <a:noFill/>
          </a:ln>
        </p:spPr>
        <p:txBody>
          <a:bodyPr spcFirstLastPara="1" wrap="square" lIns="109225" tIns="54600" rIns="109225" bIns="54600" anchor="t" anchorCtr="0">
            <a:normAutofit/>
          </a:bodyPr>
          <a:lstStyle/>
          <a:p>
            <a:pPr marL="0" lvl="0" indent="0" algn="l" rtl="0">
              <a:lnSpc>
                <a:spcPct val="100000"/>
              </a:lnSpc>
              <a:spcBef>
                <a:spcPts val="0"/>
              </a:spcBef>
              <a:spcAft>
                <a:spcPts val="0"/>
              </a:spcAft>
              <a:buClr>
                <a:srgbClr val="6A6C77"/>
              </a:buClr>
              <a:buSzPts val="5800"/>
              <a:buFont typeface="Tahoma"/>
              <a:buNone/>
            </a:pPr>
            <a:r>
              <a:rPr lang="en-GB"/>
              <a:t>What to look for when assessing quality?</a:t>
            </a:r>
            <a:endParaRPr/>
          </a:p>
        </p:txBody>
      </p:sp>
      <p:sp>
        <p:nvSpPr>
          <p:cNvPr id="663" name="Google Shape;663;p59"/>
          <p:cNvSpPr/>
          <p:nvPr/>
        </p:nvSpPr>
        <p:spPr>
          <a:xfrm>
            <a:off x="11613009" y="9053265"/>
            <a:ext cx="3129383"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Helvetica Neue"/>
              <a:buNone/>
            </a:pPr>
            <a:r>
              <a:rPr lang="en-GB" sz="1200" b="1" i="1" u="none" strike="noStrike" cap="none">
                <a:solidFill>
                  <a:srgbClr val="000000"/>
                </a:solidFill>
                <a:latin typeface="Helvetica Neue"/>
                <a:ea typeface="Helvetica Neue"/>
                <a:cs typeface="Helvetica Neue"/>
                <a:sym typeface="Helvetica Neue"/>
              </a:rPr>
              <a:t>CESSDA Training Working Group (2017)</a:t>
            </a:r>
            <a:endParaRPr sz="1200" b="1" i="0" u="none" strike="noStrike" cap="none">
              <a:solidFill>
                <a:srgbClr val="000000"/>
              </a:solidFill>
              <a:latin typeface="Helvetica Neue"/>
              <a:ea typeface="Helvetica Neue"/>
              <a:cs typeface="Helvetica Neue"/>
              <a:sym typeface="Helvetica Neue"/>
            </a:endParaRPr>
          </a:p>
        </p:txBody>
      </p:sp>
      <p:pic>
        <p:nvPicPr>
          <p:cNvPr id="664" name="Google Shape;664;p59"/>
          <p:cNvPicPr preferRelativeResize="0"/>
          <p:nvPr/>
        </p:nvPicPr>
        <p:blipFill rotWithShape="1">
          <a:blip r:embed="rId3">
            <a:alphaModFix/>
          </a:blip>
          <a:srcRect/>
          <a:stretch/>
        </p:blipFill>
        <p:spPr>
          <a:xfrm>
            <a:off x="10838087" y="5778329"/>
            <a:ext cx="3975100" cy="3213100"/>
          </a:xfrm>
          <a:prstGeom prst="rect">
            <a:avLst/>
          </a:prstGeom>
          <a:noFill/>
          <a:ln>
            <a:noFill/>
          </a:ln>
        </p:spPr>
      </p:pic>
      <p:sp>
        <p:nvSpPr>
          <p:cNvPr id="665" name="Google Shape;665;p59"/>
          <p:cNvSpPr txBox="1"/>
          <p:nvPr/>
        </p:nvSpPr>
        <p:spPr>
          <a:xfrm>
            <a:off x="908781" y="2450592"/>
            <a:ext cx="10092054" cy="5835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Tahoma"/>
              <a:buNone/>
            </a:pPr>
            <a:r>
              <a:rPr lang="en-GB" sz="3200" b="0" i="0" u="none" strike="noStrike" cap="none">
                <a:solidFill>
                  <a:schemeClr val="dk1"/>
                </a:solidFill>
                <a:latin typeface="Tahoma"/>
                <a:ea typeface="Tahoma"/>
                <a:cs typeface="Tahoma"/>
                <a:sym typeface="Tahoma"/>
              </a:rPr>
              <a:t>Metadata ("data about data“):</a:t>
            </a:r>
            <a:endParaRPr/>
          </a:p>
          <a:p>
            <a:pPr marL="438150" marR="0" lvl="1" indent="-438150" algn="l" rtl="0">
              <a:lnSpc>
                <a:spcPct val="70000"/>
              </a:lnSpc>
              <a:spcBef>
                <a:spcPts val="1800"/>
              </a:spcBef>
              <a:spcAft>
                <a:spcPts val="0"/>
              </a:spcAft>
              <a:buClr>
                <a:schemeClr val="dk1"/>
              </a:buClr>
              <a:buSzPts val="2336"/>
              <a:buFont typeface="Tahoma"/>
              <a:buChar char="•"/>
            </a:pPr>
            <a:r>
              <a:rPr lang="en-GB" sz="3200" b="0" i="0" u="none" strike="noStrike" cap="none">
                <a:solidFill>
                  <a:schemeClr val="dk1"/>
                </a:solidFill>
                <a:latin typeface="Tahoma"/>
                <a:ea typeface="Tahoma"/>
                <a:cs typeface="Tahoma"/>
                <a:sym typeface="Tahoma"/>
              </a:rPr>
              <a:t>Why the data was created?</a:t>
            </a:r>
            <a:endParaRPr/>
          </a:p>
          <a:p>
            <a:pPr marL="438150" marR="0" lvl="1" indent="-438150" algn="l" rtl="0">
              <a:lnSpc>
                <a:spcPct val="70000"/>
              </a:lnSpc>
              <a:spcBef>
                <a:spcPts val="1547"/>
              </a:spcBef>
              <a:spcAft>
                <a:spcPts val="0"/>
              </a:spcAft>
              <a:buClr>
                <a:schemeClr val="dk1"/>
              </a:buClr>
              <a:buSzPts val="2336"/>
              <a:buFont typeface="Tahoma"/>
              <a:buChar char="•"/>
            </a:pPr>
            <a:r>
              <a:rPr lang="en-GB" sz="3200" b="0" i="0" u="none" strike="noStrike" cap="none">
                <a:solidFill>
                  <a:schemeClr val="dk1"/>
                </a:solidFill>
                <a:latin typeface="Tahoma"/>
                <a:ea typeface="Tahoma"/>
                <a:cs typeface="Tahoma"/>
                <a:sym typeface="Tahoma"/>
              </a:rPr>
              <a:t>What the dataset contains?</a:t>
            </a:r>
            <a:endParaRPr/>
          </a:p>
          <a:p>
            <a:pPr marL="438150" marR="0" lvl="1" indent="-438150" algn="l" rtl="0">
              <a:lnSpc>
                <a:spcPct val="70000"/>
              </a:lnSpc>
              <a:spcBef>
                <a:spcPts val="1547"/>
              </a:spcBef>
              <a:spcAft>
                <a:spcPts val="0"/>
              </a:spcAft>
              <a:buClr>
                <a:schemeClr val="dk1"/>
              </a:buClr>
              <a:buSzPts val="2336"/>
              <a:buFont typeface="Tahoma"/>
              <a:buChar char="•"/>
            </a:pPr>
            <a:r>
              <a:rPr lang="en-GB" sz="3200" b="0" i="0" u="none" strike="noStrike" cap="none">
                <a:solidFill>
                  <a:schemeClr val="dk1"/>
                </a:solidFill>
                <a:latin typeface="Tahoma"/>
                <a:ea typeface="Tahoma"/>
                <a:cs typeface="Tahoma"/>
                <a:sym typeface="Tahoma"/>
              </a:rPr>
              <a:t>How data was collected?</a:t>
            </a:r>
            <a:endParaRPr/>
          </a:p>
          <a:p>
            <a:pPr marL="438150" marR="0" lvl="1" indent="-438150" algn="l" rtl="0">
              <a:lnSpc>
                <a:spcPct val="70000"/>
              </a:lnSpc>
              <a:spcBef>
                <a:spcPts val="1547"/>
              </a:spcBef>
              <a:spcAft>
                <a:spcPts val="0"/>
              </a:spcAft>
              <a:buClr>
                <a:schemeClr val="dk1"/>
              </a:buClr>
              <a:buSzPts val="2336"/>
              <a:buFont typeface="Tahoma"/>
              <a:buChar char="•"/>
            </a:pPr>
            <a:r>
              <a:rPr lang="en-GB" sz="3200" b="0" i="0" u="none" strike="noStrike" cap="none">
                <a:solidFill>
                  <a:schemeClr val="dk1"/>
                </a:solidFill>
                <a:latin typeface="Tahoma"/>
                <a:ea typeface="Tahoma"/>
                <a:cs typeface="Tahoma"/>
                <a:sym typeface="Tahoma"/>
              </a:rPr>
              <a:t>Who collected the data and when?</a:t>
            </a:r>
            <a:endParaRPr/>
          </a:p>
          <a:p>
            <a:pPr marL="438150" marR="0" lvl="1" indent="-438150" algn="l" rtl="0">
              <a:lnSpc>
                <a:spcPct val="70000"/>
              </a:lnSpc>
              <a:spcBef>
                <a:spcPts val="1547"/>
              </a:spcBef>
              <a:spcAft>
                <a:spcPts val="0"/>
              </a:spcAft>
              <a:buClr>
                <a:schemeClr val="dk1"/>
              </a:buClr>
              <a:buSzPts val="2336"/>
              <a:buFont typeface="Tahoma"/>
              <a:buChar char="•"/>
            </a:pPr>
            <a:r>
              <a:rPr lang="en-GB" sz="3200" b="0" i="0" u="none" strike="noStrike" cap="none">
                <a:solidFill>
                  <a:schemeClr val="dk1"/>
                </a:solidFill>
                <a:latin typeface="Tahoma"/>
                <a:ea typeface="Tahoma"/>
                <a:cs typeface="Tahoma"/>
                <a:sym typeface="Tahoma"/>
              </a:rPr>
              <a:t>How was the data processed?</a:t>
            </a:r>
            <a:endParaRPr/>
          </a:p>
          <a:p>
            <a:pPr marL="438150" marR="0" lvl="1" indent="-438150" algn="l" rtl="0">
              <a:lnSpc>
                <a:spcPct val="70000"/>
              </a:lnSpc>
              <a:spcBef>
                <a:spcPts val="1547"/>
              </a:spcBef>
              <a:spcAft>
                <a:spcPts val="0"/>
              </a:spcAft>
              <a:buClr>
                <a:schemeClr val="dk1"/>
              </a:buClr>
              <a:buSzPts val="2336"/>
              <a:buFont typeface="Tahoma"/>
              <a:buChar char="•"/>
            </a:pPr>
            <a:r>
              <a:rPr lang="en-GB" sz="3200" b="0" i="0" u="none" strike="noStrike" cap="none">
                <a:solidFill>
                  <a:schemeClr val="dk1"/>
                </a:solidFill>
                <a:latin typeface="Tahoma"/>
                <a:ea typeface="Tahoma"/>
                <a:cs typeface="Tahoma"/>
                <a:sym typeface="Tahoma"/>
              </a:rPr>
              <a:t>Any manipulations done to the data?</a:t>
            </a:r>
            <a:endParaRPr/>
          </a:p>
          <a:p>
            <a:pPr marL="438150" marR="0" lvl="1" indent="-438150" algn="l" rtl="0">
              <a:lnSpc>
                <a:spcPct val="70000"/>
              </a:lnSpc>
              <a:spcBef>
                <a:spcPts val="1680"/>
              </a:spcBef>
              <a:spcAft>
                <a:spcPts val="0"/>
              </a:spcAft>
              <a:buClr>
                <a:schemeClr val="dk1"/>
              </a:buClr>
              <a:buSzPts val="2336"/>
              <a:buFont typeface="Tahoma"/>
              <a:buChar char="•"/>
            </a:pPr>
            <a:r>
              <a:rPr lang="en-GB" sz="3200" b="0" i="0" u="none" strike="noStrike" cap="none">
                <a:solidFill>
                  <a:schemeClr val="dk1"/>
                </a:solidFill>
                <a:latin typeface="Tahoma"/>
                <a:ea typeface="Tahoma"/>
                <a:cs typeface="Tahoma"/>
                <a:sym typeface="Tahoma"/>
              </a:rPr>
              <a:t>What quality assurance procedures were used?</a:t>
            </a:r>
            <a:endParaRPr/>
          </a:p>
          <a:p>
            <a:pPr marL="0" marR="0" lvl="0" indent="0" algn="l" rtl="0">
              <a:lnSpc>
                <a:spcPct val="100000"/>
              </a:lnSpc>
              <a:spcBef>
                <a:spcPts val="480"/>
              </a:spcBef>
              <a:spcAft>
                <a:spcPts val="0"/>
              </a:spcAft>
              <a:buClr>
                <a:schemeClr val="dk1"/>
              </a:buClr>
              <a:buSzPts val="3200"/>
              <a:buFont typeface="Tahoma"/>
              <a:buNone/>
            </a:pPr>
            <a:r>
              <a:rPr lang="en-GB" sz="3200" b="0" i="0" u="none" strike="noStrike" cap="none">
                <a:solidFill>
                  <a:schemeClr val="dk1"/>
                </a:solidFill>
                <a:latin typeface="Tahoma"/>
                <a:ea typeface="Tahoma"/>
                <a:cs typeface="Tahoma"/>
                <a:sym typeface="Tahoma"/>
              </a:rPr>
              <a:t> </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400"/>
              <a:buFont typeface="Helvetica Neue"/>
              <a:buNone/>
            </a:pPr>
            <a:r>
              <a:rPr lang="en-GB" sz="2400" b="0" i="0" u="none" strike="noStrike" cap="none">
                <a:solidFill>
                  <a:schemeClr val="dk1"/>
                </a:solidFill>
                <a:latin typeface="Helvetica Neue"/>
                <a:ea typeface="Helvetica Neue"/>
                <a:cs typeface="Helvetica Neue"/>
                <a:sym typeface="Helvetica Neue"/>
              </a:rPr>
              <a:t> </a:t>
            </a: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chemeClr val="dk1"/>
              </a:buClr>
              <a:buSzPts val="5800"/>
              <a:buFont typeface="Tahoma"/>
              <a:buNone/>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rPr>
              <a:t>Types of data: level of analysis</a:t>
            </a: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grpSp>
        <p:nvGrpSpPr>
          <p:cNvPr id="139" name="Google Shape;139;p6"/>
          <p:cNvGrpSpPr/>
          <p:nvPr/>
        </p:nvGrpSpPr>
        <p:grpSpPr>
          <a:xfrm>
            <a:off x="2167731" y="2351321"/>
            <a:ext cx="12803438" cy="6507901"/>
            <a:chOff x="0" y="120185"/>
            <a:chExt cx="12803438" cy="6507901"/>
          </a:xfrm>
        </p:grpSpPr>
        <p:sp>
          <p:nvSpPr>
            <p:cNvPr id="140" name="Google Shape;140;p6"/>
            <p:cNvSpPr/>
            <p:nvPr/>
          </p:nvSpPr>
          <p:spPr>
            <a:xfrm>
              <a:off x="0" y="1510360"/>
              <a:ext cx="3248024" cy="753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1" name="Google Shape;141;p6"/>
            <p:cNvSpPr txBox="1"/>
            <p:nvPr/>
          </p:nvSpPr>
          <p:spPr>
            <a:xfrm>
              <a:off x="0" y="1510360"/>
              <a:ext cx="3248024" cy="75395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chemeClr val="dk1"/>
                </a:buClr>
                <a:buSzPts val="2800"/>
                <a:buFont typeface="Helvetica Neue"/>
                <a:buNone/>
              </a:pPr>
              <a:r>
                <a:rPr lang="en-GB" sz="2800" b="1"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Helvetica Neue"/>
                </a:rPr>
                <a:t>Macro data</a:t>
              </a:r>
              <a:endParaRPr>
                <a:latin typeface="Tahoma" panose="020B0604030504040204" pitchFamily="34" charset="0"/>
                <a:ea typeface="Tahoma" panose="020B0604030504040204" pitchFamily="34" charset="0"/>
                <a:cs typeface="Tahoma" panose="020B0604030504040204" pitchFamily="34" charset="0"/>
              </a:endParaRPr>
            </a:p>
          </p:txBody>
        </p:sp>
        <p:sp>
          <p:nvSpPr>
            <p:cNvPr id="142" name="Google Shape;142;p6"/>
            <p:cNvSpPr/>
            <p:nvPr/>
          </p:nvSpPr>
          <p:spPr>
            <a:xfrm>
              <a:off x="3046860" y="120185"/>
              <a:ext cx="649604" cy="3534300"/>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3" name="Google Shape;143;p6"/>
            <p:cNvSpPr/>
            <p:nvPr/>
          </p:nvSpPr>
          <p:spPr>
            <a:xfrm>
              <a:off x="3956307" y="120185"/>
              <a:ext cx="8834628" cy="353430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4" name="Google Shape;144;p6"/>
            <p:cNvSpPr txBox="1"/>
            <p:nvPr/>
          </p:nvSpPr>
          <p:spPr>
            <a:xfrm>
              <a:off x="3956307" y="120185"/>
              <a:ext cx="8834628" cy="3534300"/>
            </a:xfrm>
            <a:prstGeom prst="rect">
              <a:avLst/>
            </a:prstGeom>
            <a:noFill/>
            <a:ln>
              <a:noFill/>
            </a:ln>
          </p:spPr>
          <p:txBody>
            <a:bodyPr spcFirstLastPara="1" wrap="square" lIns="106675" tIns="106675" rIns="106675" bIns="106675" anchor="ctr" anchorCtr="0">
              <a:noAutofit/>
            </a:bodyPr>
            <a:lstStyle/>
            <a:p>
              <a:pPr marL="285750" marR="0" lvl="1" indent="-285750" algn="l" rtl="0">
                <a:lnSpc>
                  <a:spcPct val="90000"/>
                </a:lnSpc>
                <a:spcBef>
                  <a:spcPts val="0"/>
                </a:spcBef>
                <a:spcAft>
                  <a:spcPts val="0"/>
                </a:spcAft>
                <a:buClr>
                  <a:schemeClr val="lt1"/>
                </a:buClr>
                <a:buSzPts val="2800"/>
                <a:buFont typeface="Helvetica Neue"/>
                <a:buChar char="•"/>
              </a:pPr>
              <a:r>
                <a:rPr lang="en-GB" sz="28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Aggregate</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571500" marR="0" lvl="2" indent="-285750" algn="l" rtl="0">
                <a:lnSpc>
                  <a:spcPct val="90000"/>
                </a:lnSpc>
                <a:spcBef>
                  <a:spcPts val="420"/>
                </a:spcBef>
                <a:spcAft>
                  <a:spcPts val="0"/>
                </a:spcAft>
                <a:buClr>
                  <a:schemeClr val="lt1"/>
                </a:buClr>
                <a:buSzPts val="2800"/>
                <a:buFont typeface="Helvetica Neue"/>
                <a:buChar char="•"/>
              </a:pPr>
              <a:r>
                <a:rPr lang="en-GB" sz="28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about populations,  groups, regions and countries constructed by combining information on lower level units (e.g. unemployment rate, fertility) </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marR="0" lvl="1" indent="-285750" algn="l" rtl="0">
                <a:lnSpc>
                  <a:spcPct val="90000"/>
                </a:lnSpc>
                <a:spcBef>
                  <a:spcPts val="420"/>
                </a:spcBef>
                <a:spcAft>
                  <a:spcPts val="0"/>
                </a:spcAft>
                <a:buClr>
                  <a:schemeClr val="lt1"/>
                </a:buClr>
                <a:buSzPts val="2800"/>
                <a:buFont typeface="Helvetica Neue"/>
                <a:buChar char="•"/>
              </a:pPr>
              <a:r>
                <a:rPr lang="en-GB" sz="28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System level</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571500" marR="0" lvl="2" indent="-285750" algn="l" rtl="0">
                <a:lnSpc>
                  <a:spcPct val="90000"/>
                </a:lnSpc>
                <a:spcBef>
                  <a:spcPts val="420"/>
                </a:spcBef>
                <a:spcAft>
                  <a:spcPts val="0"/>
                </a:spcAft>
                <a:buClr>
                  <a:schemeClr val="lt1"/>
                </a:buClr>
                <a:buSzPts val="2800"/>
                <a:buFont typeface="Helvetica Neue"/>
                <a:buChar char="•"/>
              </a:pPr>
              <a:r>
                <a:rPr lang="en-GB" sz="28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characteristics of higher-level units such as the state or the political system  e.g. electoral system (PR or single-member districts) and member of EU </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45" name="Google Shape;145;p6"/>
            <p:cNvSpPr/>
            <p:nvPr/>
          </p:nvSpPr>
          <p:spPr>
            <a:xfrm>
              <a:off x="0" y="4171085"/>
              <a:ext cx="32512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6" name="Google Shape;146;p6"/>
            <p:cNvSpPr txBox="1"/>
            <p:nvPr/>
          </p:nvSpPr>
          <p:spPr>
            <a:xfrm>
              <a:off x="0" y="4171085"/>
              <a:ext cx="3251200" cy="55440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chemeClr val="dk1"/>
                </a:buClr>
                <a:buSzPts val="2800"/>
                <a:buFont typeface="Helvetica Neue"/>
                <a:buNone/>
              </a:pPr>
              <a:r>
                <a:rPr lang="en-GB" sz="2800" b="1"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Helvetica Neue"/>
                </a:rPr>
                <a:t>Meso data</a:t>
              </a:r>
              <a:endParaRPr>
                <a:latin typeface="Tahoma" panose="020B0604030504040204" pitchFamily="34" charset="0"/>
                <a:ea typeface="Tahoma" panose="020B0604030504040204" pitchFamily="34" charset="0"/>
                <a:cs typeface="Tahoma" panose="020B0604030504040204" pitchFamily="34" charset="0"/>
              </a:endParaRPr>
            </a:p>
          </p:txBody>
        </p:sp>
        <p:sp>
          <p:nvSpPr>
            <p:cNvPr id="147" name="Google Shape;147;p6"/>
            <p:cNvSpPr/>
            <p:nvPr/>
          </p:nvSpPr>
          <p:spPr>
            <a:xfrm>
              <a:off x="3049838" y="3755286"/>
              <a:ext cx="650240" cy="1386000"/>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8" name="Google Shape;148;p6"/>
            <p:cNvSpPr/>
            <p:nvPr/>
          </p:nvSpPr>
          <p:spPr>
            <a:xfrm>
              <a:off x="3960174" y="3755286"/>
              <a:ext cx="8843264" cy="138600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9" name="Google Shape;149;p6"/>
            <p:cNvSpPr txBox="1"/>
            <p:nvPr/>
          </p:nvSpPr>
          <p:spPr>
            <a:xfrm>
              <a:off x="3960174" y="3755286"/>
              <a:ext cx="8843264" cy="1386000"/>
            </a:xfrm>
            <a:prstGeom prst="rect">
              <a:avLst/>
            </a:prstGeom>
            <a:noFill/>
            <a:ln>
              <a:noFill/>
            </a:ln>
          </p:spPr>
          <p:txBody>
            <a:bodyPr spcFirstLastPara="1" wrap="square" lIns="106675" tIns="106675" rIns="106675" bIns="106675" anchor="ctr" anchorCtr="0">
              <a:noAutofit/>
            </a:bodyPr>
            <a:lstStyle/>
            <a:p>
              <a:pPr marL="285750" marR="0" lvl="1" indent="-285750" algn="l" rtl="0">
                <a:lnSpc>
                  <a:spcPct val="90000"/>
                </a:lnSpc>
                <a:spcBef>
                  <a:spcPts val="0"/>
                </a:spcBef>
                <a:spcAft>
                  <a:spcPts val="0"/>
                </a:spcAft>
                <a:buClr>
                  <a:schemeClr val="lt1"/>
                </a:buClr>
                <a:buSzPts val="2800"/>
                <a:buFont typeface="Helvetica Neue"/>
                <a:buChar char="•"/>
              </a:pPr>
              <a:r>
                <a:rPr lang="en-GB" sz="28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data on collective and cooperative actors such as commercial companies, organizations or political parties</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50" name="Google Shape;150;p6"/>
            <p:cNvSpPr/>
            <p:nvPr/>
          </p:nvSpPr>
          <p:spPr>
            <a:xfrm>
              <a:off x="0" y="5657886"/>
              <a:ext cx="32512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51" name="Google Shape;151;p6"/>
            <p:cNvSpPr txBox="1"/>
            <p:nvPr/>
          </p:nvSpPr>
          <p:spPr>
            <a:xfrm>
              <a:off x="0" y="5657886"/>
              <a:ext cx="3251200" cy="55440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chemeClr val="dk1"/>
                </a:buClr>
                <a:buSzPts val="2800"/>
                <a:buFont typeface="Helvetica Neue"/>
                <a:buNone/>
              </a:pPr>
              <a:r>
                <a:rPr lang="en-GB" sz="2800" b="1"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Helvetica Neue"/>
                </a:rPr>
                <a:t>Microdata </a:t>
              </a:r>
              <a:endParaRPr>
                <a:latin typeface="Tahoma" panose="020B0604030504040204" pitchFamily="34" charset="0"/>
                <a:ea typeface="Tahoma" panose="020B0604030504040204" pitchFamily="34" charset="0"/>
                <a:cs typeface="Tahoma" panose="020B0604030504040204" pitchFamily="34" charset="0"/>
              </a:endParaRPr>
            </a:p>
          </p:txBody>
        </p:sp>
        <p:sp>
          <p:nvSpPr>
            <p:cNvPr id="152" name="Google Shape;152;p6"/>
            <p:cNvSpPr/>
            <p:nvPr/>
          </p:nvSpPr>
          <p:spPr>
            <a:xfrm>
              <a:off x="3049838" y="5242086"/>
              <a:ext cx="650240" cy="1386000"/>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53" name="Google Shape;153;p6"/>
            <p:cNvSpPr/>
            <p:nvPr/>
          </p:nvSpPr>
          <p:spPr>
            <a:xfrm>
              <a:off x="3960174" y="5242086"/>
              <a:ext cx="8843264" cy="138600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6"/>
            <p:cNvSpPr txBox="1"/>
            <p:nvPr/>
          </p:nvSpPr>
          <p:spPr>
            <a:xfrm>
              <a:off x="3960174" y="5242086"/>
              <a:ext cx="8843264" cy="1386000"/>
            </a:xfrm>
            <a:prstGeom prst="rect">
              <a:avLst/>
            </a:prstGeom>
            <a:noFill/>
            <a:ln>
              <a:noFill/>
            </a:ln>
          </p:spPr>
          <p:txBody>
            <a:bodyPr spcFirstLastPara="1" wrap="square" lIns="106675" tIns="106675" rIns="106675" bIns="106675" anchor="ctr" anchorCtr="0">
              <a:noAutofit/>
            </a:bodyPr>
            <a:lstStyle/>
            <a:p>
              <a:pPr marL="285750" marR="0" lvl="1" indent="-285750" algn="l" rtl="0">
                <a:lnSpc>
                  <a:spcPct val="90000"/>
                </a:lnSpc>
                <a:spcBef>
                  <a:spcPts val="0"/>
                </a:spcBef>
                <a:spcAft>
                  <a:spcPts val="0"/>
                </a:spcAft>
                <a:buClr>
                  <a:schemeClr val="lt1"/>
                </a:buClr>
                <a:buSzPts val="2800"/>
                <a:buFont typeface="Helvetica Neue"/>
                <a:buChar char="•"/>
              </a:pPr>
              <a:r>
                <a:rPr lang="en-GB" sz="28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data from individual units (often people or  households) often from surveys, a census and administrative records </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0"/>
          <p:cNvSpPr txBox="1">
            <a:spLocks noGrp="1"/>
          </p:cNvSpPr>
          <p:nvPr>
            <p:ph type="title"/>
          </p:nvPr>
        </p:nvSpPr>
        <p:spPr>
          <a:xfrm>
            <a:off x="908781" y="885495"/>
            <a:ext cx="14716508" cy="997079"/>
          </a:xfrm>
          <a:prstGeom prst="rect">
            <a:avLst/>
          </a:prstGeom>
          <a:noFill/>
          <a:ln>
            <a:noFill/>
          </a:ln>
        </p:spPr>
        <p:txBody>
          <a:bodyPr spcFirstLastPara="1" wrap="square" lIns="109225" tIns="54600" rIns="109225" bIns="54600" anchor="t" anchorCtr="0">
            <a:normAutofit/>
          </a:bodyPr>
          <a:lstStyle/>
          <a:p>
            <a:pPr marL="0" lvl="0" indent="0" algn="l" rtl="0">
              <a:lnSpc>
                <a:spcPct val="100000"/>
              </a:lnSpc>
              <a:spcBef>
                <a:spcPts val="0"/>
              </a:spcBef>
              <a:spcAft>
                <a:spcPts val="0"/>
              </a:spcAft>
              <a:buClr>
                <a:srgbClr val="6A6C77"/>
              </a:buClr>
              <a:buSzPts val="5800"/>
              <a:buFont typeface="Tahoma"/>
              <a:buNone/>
            </a:pPr>
            <a:r>
              <a:rPr lang="en-GB"/>
              <a:t>But is it useful?</a:t>
            </a:r>
            <a:endParaRPr/>
          </a:p>
        </p:txBody>
      </p:sp>
      <p:grpSp>
        <p:nvGrpSpPr>
          <p:cNvPr id="672" name="Google Shape;672;p60"/>
          <p:cNvGrpSpPr/>
          <p:nvPr/>
        </p:nvGrpSpPr>
        <p:grpSpPr>
          <a:xfrm>
            <a:off x="9626726" y="1619580"/>
            <a:ext cx="4386011" cy="7131567"/>
            <a:chOff x="2141927" y="0"/>
            <a:chExt cx="4386011" cy="7131567"/>
          </a:xfrm>
        </p:grpSpPr>
        <p:sp>
          <p:nvSpPr>
            <p:cNvPr id="673" name="Google Shape;673;p60"/>
            <p:cNvSpPr/>
            <p:nvPr/>
          </p:nvSpPr>
          <p:spPr>
            <a:xfrm>
              <a:off x="3095324" y="0"/>
              <a:ext cx="3432614" cy="343313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5"/>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0"/>
            <p:cNvSpPr/>
            <p:nvPr/>
          </p:nvSpPr>
          <p:spPr>
            <a:xfrm>
              <a:off x="3854045" y="1239466"/>
              <a:ext cx="1907437" cy="9534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0"/>
            <p:cNvSpPr txBox="1"/>
            <p:nvPr/>
          </p:nvSpPr>
          <p:spPr>
            <a:xfrm>
              <a:off x="3854045" y="1239466"/>
              <a:ext cx="1907437" cy="953490"/>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rgbClr val="000000"/>
                </a:buClr>
                <a:buSzPts val="3300"/>
                <a:buFont typeface="Helvetica Neue"/>
                <a:buNone/>
              </a:pPr>
              <a:r>
                <a:rPr lang="en-GB" sz="3300" b="1" i="0" u="none" strike="noStrike" cap="none">
                  <a:solidFill>
                    <a:srgbClr val="000000"/>
                  </a:solidFill>
                  <a:latin typeface="Helvetica Neue"/>
                  <a:ea typeface="Helvetica Neue"/>
                  <a:cs typeface="Helvetica Neue"/>
                  <a:sym typeface="Helvetica Neue"/>
                </a:rPr>
                <a:t>Research question</a:t>
              </a:r>
              <a:endParaRPr/>
            </a:p>
          </p:txBody>
        </p:sp>
        <p:sp>
          <p:nvSpPr>
            <p:cNvPr id="676" name="Google Shape;676;p60"/>
            <p:cNvSpPr/>
            <p:nvPr/>
          </p:nvSpPr>
          <p:spPr>
            <a:xfrm>
              <a:off x="2141927" y="1972591"/>
              <a:ext cx="3432614" cy="3433136"/>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5"/>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0"/>
            <p:cNvSpPr/>
            <p:nvPr/>
          </p:nvSpPr>
          <p:spPr>
            <a:xfrm>
              <a:off x="2904516" y="3223468"/>
              <a:ext cx="1907437" cy="9534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0"/>
            <p:cNvSpPr txBox="1"/>
            <p:nvPr/>
          </p:nvSpPr>
          <p:spPr>
            <a:xfrm>
              <a:off x="2904516" y="3223468"/>
              <a:ext cx="1907437" cy="953490"/>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rgbClr val="000000"/>
                </a:buClr>
                <a:buSzPts val="3300"/>
                <a:buFont typeface="Helvetica Neue"/>
                <a:buNone/>
              </a:pPr>
              <a:r>
                <a:rPr lang="en-GB" sz="3300" b="1" i="0" u="none" strike="noStrike" cap="none">
                  <a:solidFill>
                    <a:srgbClr val="000000"/>
                  </a:solidFill>
                  <a:latin typeface="Helvetica Neue"/>
                  <a:ea typeface="Helvetica Neue"/>
                  <a:cs typeface="Helvetica Neue"/>
                  <a:sym typeface="Helvetica Neue"/>
                </a:rPr>
                <a:t>Ideal</a:t>
              </a:r>
              <a:endParaRPr/>
            </a:p>
          </p:txBody>
        </p:sp>
        <p:sp>
          <p:nvSpPr>
            <p:cNvPr id="679" name="Google Shape;679;p60"/>
            <p:cNvSpPr/>
            <p:nvPr/>
          </p:nvSpPr>
          <p:spPr>
            <a:xfrm>
              <a:off x="3285313" y="4181238"/>
              <a:ext cx="2949147" cy="2950329"/>
            </a:xfrm>
            <a:prstGeom prst="blockArc">
              <a:avLst>
                <a:gd name="adj1" fmla="val 13500000"/>
                <a:gd name="adj2" fmla="val 10800000"/>
                <a:gd name="adj3" fmla="val 12740"/>
              </a:avLst>
            </a:prstGeom>
            <a:solidFill>
              <a:schemeClr val="accent5"/>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0"/>
            <p:cNvSpPr/>
            <p:nvPr/>
          </p:nvSpPr>
          <p:spPr>
            <a:xfrm>
              <a:off x="3858557" y="5210323"/>
              <a:ext cx="1907437" cy="9534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0"/>
            <p:cNvSpPr txBox="1"/>
            <p:nvPr/>
          </p:nvSpPr>
          <p:spPr>
            <a:xfrm>
              <a:off x="3858557" y="5210323"/>
              <a:ext cx="1907437" cy="953490"/>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rgbClr val="000000"/>
                </a:buClr>
                <a:buSzPts val="3300"/>
                <a:buFont typeface="Helvetica Neue"/>
                <a:buNone/>
              </a:pPr>
              <a:r>
                <a:rPr lang="en-GB" sz="3300" b="1" i="0" u="none" strike="noStrike" cap="none">
                  <a:solidFill>
                    <a:srgbClr val="000000"/>
                  </a:solidFill>
                  <a:latin typeface="Helvetica Neue"/>
                  <a:ea typeface="Helvetica Neue"/>
                  <a:cs typeface="Helvetica Neue"/>
                  <a:sym typeface="Helvetica Neue"/>
                </a:rPr>
                <a:t>Possible</a:t>
              </a:r>
              <a:endParaRPr/>
            </a:p>
          </p:txBody>
        </p:sp>
      </p:grpSp>
      <p:sp>
        <p:nvSpPr>
          <p:cNvPr id="682" name="Google Shape;682;p60"/>
          <p:cNvSpPr txBox="1"/>
          <p:nvPr/>
        </p:nvSpPr>
        <p:spPr>
          <a:xfrm>
            <a:off x="1185597" y="3136732"/>
            <a:ext cx="6907446" cy="44350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Open Sans"/>
              <a:buNone/>
            </a:pPr>
            <a:r>
              <a:rPr lang="en-GB" sz="3200" b="0" i="0" u="none" strike="noStrike" cap="none">
                <a:solidFill>
                  <a:schemeClr val="dk1"/>
                </a:solidFill>
                <a:latin typeface="Open Sans"/>
                <a:ea typeface="Open Sans"/>
                <a:cs typeface="Open Sans"/>
                <a:sym typeface="Open Sans"/>
              </a:rPr>
              <a:t>Compare:</a:t>
            </a:r>
            <a:endParaRPr/>
          </a:p>
          <a:p>
            <a:pPr marL="274638" marR="0" lvl="1" indent="-274638" algn="l" rtl="0">
              <a:lnSpc>
                <a:spcPct val="70000"/>
              </a:lnSpc>
              <a:spcBef>
                <a:spcPts val="1067"/>
              </a:spcBef>
              <a:spcAft>
                <a:spcPts val="0"/>
              </a:spcAft>
              <a:buClr>
                <a:schemeClr val="dk1"/>
              </a:buClr>
              <a:buSzPts val="2336"/>
              <a:buFont typeface="Open Sans"/>
              <a:buChar char="•"/>
            </a:pPr>
            <a:r>
              <a:rPr lang="en-GB" sz="3200" b="0" i="0" u="none" strike="noStrike" cap="none">
                <a:solidFill>
                  <a:schemeClr val="dk1"/>
                </a:solidFill>
                <a:latin typeface="Open Sans"/>
                <a:ea typeface="Open Sans"/>
                <a:cs typeface="Open Sans"/>
                <a:sym typeface="Open Sans"/>
              </a:rPr>
              <a:t>key concepts</a:t>
            </a:r>
            <a:endParaRPr/>
          </a:p>
          <a:p>
            <a:pPr marL="274638" marR="0" lvl="1" indent="-274638" algn="l" rtl="0">
              <a:lnSpc>
                <a:spcPct val="70000"/>
              </a:lnSpc>
              <a:spcBef>
                <a:spcPts val="1547"/>
              </a:spcBef>
              <a:spcAft>
                <a:spcPts val="0"/>
              </a:spcAft>
              <a:buClr>
                <a:schemeClr val="dk1"/>
              </a:buClr>
              <a:buSzPts val="2336"/>
              <a:buFont typeface="Open Sans"/>
              <a:buChar char="•"/>
            </a:pPr>
            <a:r>
              <a:rPr lang="en-GB" sz="3200" b="0" i="0" u="none" strike="noStrike" cap="none">
                <a:solidFill>
                  <a:schemeClr val="dk1"/>
                </a:solidFill>
                <a:latin typeface="Open Sans"/>
                <a:ea typeface="Open Sans"/>
                <a:cs typeface="Open Sans"/>
                <a:sym typeface="Open Sans"/>
              </a:rPr>
              <a:t>population</a:t>
            </a:r>
            <a:endParaRPr/>
          </a:p>
          <a:p>
            <a:pPr marL="274638" marR="0" lvl="1" indent="-274638" algn="l" rtl="0">
              <a:lnSpc>
                <a:spcPct val="70000"/>
              </a:lnSpc>
              <a:spcBef>
                <a:spcPts val="1547"/>
              </a:spcBef>
              <a:spcAft>
                <a:spcPts val="0"/>
              </a:spcAft>
              <a:buClr>
                <a:schemeClr val="dk1"/>
              </a:buClr>
              <a:buSzPts val="2336"/>
              <a:buFont typeface="Open Sans"/>
              <a:buChar char="•"/>
            </a:pPr>
            <a:r>
              <a:rPr lang="en-GB" sz="3200" b="0" i="0" u="none" strike="noStrike" cap="none">
                <a:solidFill>
                  <a:schemeClr val="dk1"/>
                </a:solidFill>
                <a:latin typeface="Open Sans"/>
                <a:ea typeface="Open Sans"/>
                <a:cs typeface="Open Sans"/>
                <a:sym typeface="Open Sans"/>
              </a:rPr>
              <a:t>geographical area</a:t>
            </a:r>
            <a:endParaRPr/>
          </a:p>
          <a:p>
            <a:pPr marL="274638" marR="0" lvl="1" indent="-274638" algn="l" rtl="0">
              <a:lnSpc>
                <a:spcPct val="70000"/>
              </a:lnSpc>
              <a:spcBef>
                <a:spcPts val="1547"/>
              </a:spcBef>
              <a:spcAft>
                <a:spcPts val="0"/>
              </a:spcAft>
              <a:buClr>
                <a:schemeClr val="dk1"/>
              </a:buClr>
              <a:buSzPts val="2336"/>
              <a:buFont typeface="Open Sans"/>
              <a:buChar char="•"/>
            </a:pPr>
            <a:r>
              <a:rPr lang="en-GB" sz="3200" b="0" i="0" u="none" strike="noStrike" cap="none">
                <a:solidFill>
                  <a:schemeClr val="dk1"/>
                </a:solidFill>
                <a:latin typeface="Open Sans"/>
                <a:ea typeface="Open Sans"/>
                <a:cs typeface="Open Sans"/>
                <a:sym typeface="Open Sans"/>
              </a:rPr>
              <a:t>time period </a:t>
            </a:r>
            <a:endParaRPr/>
          </a:p>
          <a:p>
            <a:pPr marL="274638" marR="0" lvl="1" indent="-274638" algn="l" rtl="0">
              <a:lnSpc>
                <a:spcPct val="70000"/>
              </a:lnSpc>
              <a:spcBef>
                <a:spcPts val="1547"/>
              </a:spcBef>
              <a:spcAft>
                <a:spcPts val="0"/>
              </a:spcAft>
              <a:buClr>
                <a:schemeClr val="dk1"/>
              </a:buClr>
              <a:buSzPts val="2336"/>
              <a:buFont typeface="Open Sans"/>
              <a:buChar char="•"/>
            </a:pPr>
            <a:r>
              <a:rPr lang="en-GB" sz="3200" b="0" i="0" u="none" strike="noStrike" cap="none">
                <a:solidFill>
                  <a:schemeClr val="dk1"/>
                </a:solidFill>
                <a:latin typeface="Open Sans"/>
                <a:ea typeface="Open Sans"/>
                <a:cs typeface="Open Sans"/>
                <a:sym typeface="Open Sans"/>
              </a:rPr>
              <a:t>units of analysis</a:t>
            </a:r>
            <a:endParaRPr/>
          </a:p>
          <a:p>
            <a:pPr marL="274638" marR="0" lvl="1" indent="-274638" algn="l" rtl="0">
              <a:lnSpc>
                <a:spcPct val="70000"/>
              </a:lnSpc>
              <a:spcBef>
                <a:spcPts val="1547"/>
              </a:spcBef>
              <a:spcAft>
                <a:spcPts val="0"/>
              </a:spcAft>
              <a:buClr>
                <a:schemeClr val="dk1"/>
              </a:buClr>
              <a:buSzPts val="2336"/>
              <a:buFont typeface="Open Sans"/>
              <a:buChar char="•"/>
            </a:pPr>
            <a:r>
              <a:rPr lang="en-GB" sz="3200" b="0" i="0" u="none" strike="noStrike" cap="none">
                <a:solidFill>
                  <a:schemeClr val="dk1"/>
                </a:solidFill>
                <a:latin typeface="Open Sans"/>
                <a:ea typeface="Open Sans"/>
                <a:cs typeface="Open Sans"/>
                <a:sym typeface="Open Sans"/>
              </a:rPr>
              <a:t>study/sample design</a:t>
            </a:r>
            <a:endParaRPr/>
          </a:p>
          <a:p>
            <a:pPr marL="457200" marR="0" lvl="0" indent="-254000" algn="l" rtl="0">
              <a:lnSpc>
                <a:spcPct val="100000"/>
              </a:lnSpc>
              <a:spcBef>
                <a:spcPts val="480"/>
              </a:spcBef>
              <a:spcAft>
                <a:spcPts val="0"/>
              </a:spcAft>
              <a:buClr>
                <a:srgbClr val="000000"/>
              </a:buClr>
              <a:buSzPts val="3200"/>
              <a:buFont typeface="Arial"/>
              <a:buNone/>
            </a:pP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1"/>
          <p:cNvSpPr txBox="1">
            <a:spLocks noGrp="1"/>
          </p:cNvSpPr>
          <p:nvPr>
            <p:ph type="title"/>
          </p:nvPr>
        </p:nvSpPr>
        <p:spPr>
          <a:xfrm>
            <a:off x="779251" y="860301"/>
            <a:ext cx="11037044"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Accessing data</a:t>
            </a:r>
            <a:endParaRPr/>
          </a:p>
        </p:txBody>
      </p:sp>
      <p:pic>
        <p:nvPicPr>
          <p:cNvPr id="688" name="Google Shape;688;p61"/>
          <p:cNvPicPr preferRelativeResize="0"/>
          <p:nvPr/>
        </p:nvPicPr>
        <p:blipFill rotWithShape="1">
          <a:blip r:embed="rId3">
            <a:alphaModFix/>
          </a:blip>
          <a:srcRect/>
          <a:stretch/>
        </p:blipFill>
        <p:spPr>
          <a:xfrm>
            <a:off x="7707199" y="1475157"/>
            <a:ext cx="7465332" cy="3806825"/>
          </a:xfrm>
          <a:prstGeom prst="rect">
            <a:avLst/>
          </a:prstGeom>
          <a:noFill/>
          <a:ln>
            <a:noFill/>
          </a:ln>
        </p:spPr>
      </p:pic>
      <p:sp>
        <p:nvSpPr>
          <p:cNvPr id="689" name="Google Shape;689;p61"/>
          <p:cNvSpPr/>
          <p:nvPr/>
        </p:nvSpPr>
        <p:spPr>
          <a:xfrm>
            <a:off x="11816295" y="9038729"/>
            <a:ext cx="3129383"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Helvetica Neue"/>
              <a:buNone/>
            </a:pPr>
            <a:r>
              <a:rPr lang="en-GB" sz="1200" b="1" i="1" u="none" strike="noStrike" cap="none">
                <a:solidFill>
                  <a:srgbClr val="000000"/>
                </a:solidFill>
                <a:latin typeface="Helvetica Neue"/>
                <a:ea typeface="Helvetica Neue"/>
                <a:cs typeface="Helvetica Neue"/>
                <a:sym typeface="Helvetica Neue"/>
              </a:rPr>
              <a:t>CESSDA Training Working Group (2017)</a:t>
            </a:r>
            <a:endParaRPr sz="1200" b="1" i="0" u="none" strike="noStrike" cap="none">
              <a:solidFill>
                <a:srgbClr val="000000"/>
              </a:solidFill>
              <a:latin typeface="Helvetica Neue"/>
              <a:ea typeface="Helvetica Neue"/>
              <a:cs typeface="Helvetica Neue"/>
              <a:sym typeface="Helvetica Neue"/>
            </a:endParaRPr>
          </a:p>
        </p:txBody>
      </p:sp>
      <p:pic>
        <p:nvPicPr>
          <p:cNvPr id="690" name="Google Shape;690;p61" descr="C:\Users\adpstud2\Desktop\by-sa.png"/>
          <p:cNvPicPr preferRelativeResize="0"/>
          <p:nvPr/>
        </p:nvPicPr>
        <p:blipFill rotWithShape="1">
          <a:blip r:embed="rId4">
            <a:alphaModFix/>
          </a:blip>
          <a:srcRect/>
          <a:stretch/>
        </p:blipFill>
        <p:spPr>
          <a:xfrm>
            <a:off x="10526327" y="8962506"/>
            <a:ext cx="1227411" cy="429442"/>
          </a:xfrm>
          <a:prstGeom prst="rect">
            <a:avLst/>
          </a:prstGeom>
          <a:noFill/>
          <a:ln>
            <a:noFill/>
          </a:ln>
        </p:spPr>
      </p:pic>
      <p:sp>
        <p:nvSpPr>
          <p:cNvPr id="691" name="Google Shape;691;p61"/>
          <p:cNvSpPr/>
          <p:nvPr/>
        </p:nvSpPr>
        <p:spPr>
          <a:xfrm>
            <a:off x="3416631" y="4977208"/>
            <a:ext cx="11170979" cy="3054426"/>
          </a:xfrm>
          <a:prstGeom prst="rect">
            <a:avLst/>
          </a:prstGeom>
          <a:noFill/>
          <a:ln>
            <a:noFill/>
          </a:ln>
        </p:spPr>
        <p:txBody>
          <a:bodyPr spcFirstLastPara="1" wrap="square" lIns="91425" tIns="45700" rIns="91425" bIns="45700" anchor="t" anchorCtr="0">
            <a:spAutoFit/>
          </a:bodyPr>
          <a:lstStyle/>
          <a:p>
            <a:pPr marL="145161" marR="0" lvl="0" indent="0" algn="l" rtl="0">
              <a:lnSpc>
                <a:spcPct val="100000"/>
              </a:lnSpc>
              <a:spcBef>
                <a:spcPts val="0"/>
              </a:spcBef>
              <a:spcAft>
                <a:spcPts val="0"/>
              </a:spcAft>
              <a:buClr>
                <a:srgbClr val="000000"/>
              </a:buClr>
              <a:buSzPts val="3200"/>
              <a:buFont typeface="Tahoma"/>
              <a:buNone/>
            </a:pPr>
            <a:r>
              <a:rPr lang="en-GB" sz="3200" b="1" i="1" u="none" strike="noStrike" cap="none">
                <a:solidFill>
                  <a:srgbClr val="000000"/>
                </a:solidFill>
                <a:latin typeface="Tahoma"/>
                <a:ea typeface="Tahoma"/>
                <a:cs typeface="Tahoma"/>
                <a:sym typeface="Tahoma"/>
              </a:rPr>
              <a:t>Now finally,  I’ve found some great data, how to I get it?</a:t>
            </a:r>
            <a:endParaRPr/>
          </a:p>
          <a:p>
            <a:pPr marL="438150" marR="0" lvl="1" indent="-438150" algn="l" rtl="0">
              <a:lnSpc>
                <a:spcPct val="70000"/>
              </a:lnSpc>
              <a:spcBef>
                <a:spcPts val="2400"/>
              </a:spcBef>
              <a:spcAft>
                <a:spcPts val="0"/>
              </a:spcAft>
              <a:buClr>
                <a:schemeClr val="dk1"/>
              </a:buClr>
              <a:buSzPts val="2336"/>
              <a:buFont typeface="Open Sans"/>
              <a:buChar char="•"/>
            </a:pPr>
            <a:r>
              <a:rPr lang="en-GB" sz="3200" b="1" i="0" u="none" strike="noStrike" cap="none">
                <a:solidFill>
                  <a:schemeClr val="dk1"/>
                </a:solidFill>
                <a:latin typeface="Open Sans"/>
                <a:ea typeface="Open Sans"/>
                <a:cs typeface="Open Sans"/>
                <a:sym typeface="Open Sans"/>
              </a:rPr>
              <a:t>Licenses </a:t>
            </a:r>
            <a:endParaRPr/>
          </a:p>
          <a:p>
            <a:pPr marL="438150" marR="0" lvl="1" indent="-438150" algn="l" rtl="0">
              <a:lnSpc>
                <a:spcPct val="70000"/>
              </a:lnSpc>
              <a:spcBef>
                <a:spcPts val="2400"/>
              </a:spcBef>
              <a:spcAft>
                <a:spcPts val="0"/>
              </a:spcAft>
              <a:buClr>
                <a:schemeClr val="dk1"/>
              </a:buClr>
              <a:buSzPts val="2336"/>
              <a:buFont typeface="Open Sans"/>
              <a:buChar char="•"/>
            </a:pPr>
            <a:r>
              <a:rPr lang="en-GB" sz="3200" b="1" i="0" u="none" strike="noStrike" cap="none">
                <a:solidFill>
                  <a:schemeClr val="dk1"/>
                </a:solidFill>
                <a:latin typeface="Open Sans"/>
                <a:ea typeface="Open Sans"/>
                <a:cs typeface="Open Sans"/>
                <a:sym typeface="Open Sans"/>
              </a:rPr>
              <a:t>Access process </a:t>
            </a:r>
            <a:endParaRPr/>
          </a:p>
          <a:p>
            <a:pPr marL="438150" marR="0" lvl="1" indent="-438150" algn="l" rtl="0">
              <a:lnSpc>
                <a:spcPct val="70000"/>
              </a:lnSpc>
              <a:spcBef>
                <a:spcPts val="2400"/>
              </a:spcBef>
              <a:spcAft>
                <a:spcPts val="0"/>
              </a:spcAft>
              <a:buClr>
                <a:schemeClr val="dk1"/>
              </a:buClr>
              <a:buSzPts val="2336"/>
              <a:buFont typeface="Open Sans"/>
              <a:buChar char="•"/>
            </a:pPr>
            <a:r>
              <a:rPr lang="en-GB" sz="3200" b="1" i="0" u="none" strike="noStrike" cap="none">
                <a:solidFill>
                  <a:schemeClr val="dk1"/>
                </a:solidFill>
                <a:latin typeface="Open Sans"/>
                <a:ea typeface="Open Sans"/>
                <a:cs typeface="Open Sans"/>
                <a:sym typeface="Open Sans"/>
              </a:rPr>
              <a:t>Getting started</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Data access arrangements 1</a:t>
            </a:r>
            <a:endParaRPr/>
          </a:p>
        </p:txBody>
      </p:sp>
      <p:sp>
        <p:nvSpPr>
          <p:cNvPr id="697" name="Google Shape;697;p62"/>
          <p:cNvSpPr/>
          <p:nvPr/>
        </p:nvSpPr>
        <p:spPr>
          <a:xfrm>
            <a:off x="2440447" y="2496211"/>
            <a:ext cx="2751740" cy="240358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2"/>
          <p:cNvSpPr/>
          <p:nvPr/>
        </p:nvSpPr>
        <p:spPr>
          <a:xfrm>
            <a:off x="5616078" y="2733815"/>
            <a:ext cx="2751740" cy="240358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2"/>
          <p:cNvSpPr/>
          <p:nvPr/>
        </p:nvSpPr>
        <p:spPr>
          <a:xfrm>
            <a:off x="9138104" y="2733815"/>
            <a:ext cx="2751740" cy="240358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2"/>
          <p:cNvSpPr/>
          <p:nvPr/>
        </p:nvSpPr>
        <p:spPr>
          <a:xfrm>
            <a:off x="12164896" y="2485458"/>
            <a:ext cx="2751740" cy="240358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2"/>
          <p:cNvSpPr/>
          <p:nvPr/>
        </p:nvSpPr>
        <p:spPr>
          <a:xfrm>
            <a:off x="2622943" y="5137398"/>
            <a:ext cx="2514955" cy="173893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Tahoma"/>
              <a:buNone/>
            </a:pPr>
            <a:r>
              <a:rPr lang="en-GB" sz="2800" b="1" i="0" u="none" strike="noStrike" cap="none">
                <a:solidFill>
                  <a:srgbClr val="000000"/>
                </a:solidFill>
                <a:latin typeface="Tahoma"/>
                <a:ea typeface="Tahoma"/>
                <a:cs typeface="Tahoma"/>
                <a:sym typeface="Tahoma"/>
              </a:rPr>
              <a:t>Open data</a:t>
            </a:r>
            <a:endParaRPr/>
          </a:p>
          <a:p>
            <a:pPr marL="0" marR="0" lvl="0" indent="0" algn="ctr" rtl="0">
              <a:lnSpc>
                <a:spcPct val="90000"/>
              </a:lnSpc>
              <a:spcBef>
                <a:spcPts val="980"/>
              </a:spcBef>
              <a:spcAft>
                <a:spcPts val="0"/>
              </a:spcAft>
              <a:buClr>
                <a:srgbClr val="000000"/>
              </a:buClr>
              <a:buSzPts val="2000"/>
              <a:buFont typeface="Tahoma"/>
              <a:buNone/>
            </a:pPr>
            <a:r>
              <a:rPr lang="en-GB" sz="2000" b="1" i="0" u="none" strike="noStrike" cap="none">
                <a:solidFill>
                  <a:srgbClr val="000000"/>
                </a:solidFill>
                <a:latin typeface="Tahoma"/>
                <a:ea typeface="Tahoma"/>
                <a:cs typeface="Tahoma"/>
                <a:sym typeface="Tahoma"/>
              </a:rPr>
              <a:t>any user, no registering (acknowledge source)</a:t>
            </a:r>
            <a:endParaRPr/>
          </a:p>
        </p:txBody>
      </p:sp>
      <p:sp>
        <p:nvSpPr>
          <p:cNvPr id="702" name="Google Shape;702;p62"/>
          <p:cNvSpPr/>
          <p:nvPr/>
        </p:nvSpPr>
        <p:spPr>
          <a:xfrm>
            <a:off x="5396262" y="5137398"/>
            <a:ext cx="2971557" cy="266694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Tahoma"/>
              <a:buNone/>
            </a:pPr>
            <a:r>
              <a:rPr lang="en-GB" sz="2800" b="1" i="0" u="none" strike="noStrike" cap="none">
                <a:solidFill>
                  <a:srgbClr val="000000"/>
                </a:solidFill>
                <a:latin typeface="Tahoma"/>
                <a:ea typeface="Tahoma"/>
                <a:cs typeface="Tahoma"/>
                <a:sym typeface="Tahoma"/>
              </a:rPr>
              <a:t>Registration </a:t>
            </a:r>
            <a:endParaRPr/>
          </a:p>
          <a:p>
            <a:pPr marL="274638" marR="0" lvl="1" indent="-274638" algn="ctr" rtl="0">
              <a:lnSpc>
                <a:spcPct val="70000"/>
              </a:lnSpc>
              <a:spcBef>
                <a:spcPts val="2047"/>
              </a:spcBef>
              <a:spcAft>
                <a:spcPts val="0"/>
              </a:spcAft>
              <a:buClr>
                <a:schemeClr val="dk1"/>
              </a:buClr>
              <a:buSzPts val="1460"/>
              <a:buFont typeface="Open Sans"/>
              <a:buChar char="•"/>
            </a:pPr>
            <a:r>
              <a:rPr lang="en-GB" sz="2000" b="1" i="0" u="none" strike="noStrike" cap="none">
                <a:solidFill>
                  <a:schemeClr val="dk1"/>
                </a:solidFill>
                <a:latin typeface="Open Sans"/>
                <a:ea typeface="Open Sans"/>
                <a:cs typeface="Open Sans"/>
                <a:sym typeface="Open Sans"/>
              </a:rPr>
              <a:t>often with institutional user name and password</a:t>
            </a:r>
            <a:endParaRPr/>
          </a:p>
          <a:p>
            <a:pPr marL="274638" marR="0" lvl="1" indent="-274638" algn="ctr" rtl="0">
              <a:lnSpc>
                <a:spcPct val="70000"/>
              </a:lnSpc>
              <a:spcBef>
                <a:spcPts val="1367"/>
              </a:spcBef>
              <a:spcAft>
                <a:spcPts val="0"/>
              </a:spcAft>
              <a:buClr>
                <a:schemeClr val="dk1"/>
              </a:buClr>
              <a:buSzPts val="1460"/>
              <a:buFont typeface="Open Sans"/>
              <a:buChar char="•"/>
            </a:pPr>
            <a:r>
              <a:rPr lang="en-GB" sz="2000" b="1" i="0" u="none" strike="noStrike" cap="none">
                <a:solidFill>
                  <a:schemeClr val="dk1"/>
                </a:solidFill>
                <a:latin typeface="Open Sans"/>
                <a:ea typeface="Open Sans"/>
                <a:cs typeface="Open Sans"/>
                <a:sym typeface="Open Sans"/>
              </a:rPr>
              <a:t>may wait for user name or password</a:t>
            </a:r>
            <a:endParaRPr/>
          </a:p>
          <a:p>
            <a:pPr marL="274638" marR="0" lvl="1" indent="-274638" algn="ctr" rtl="0">
              <a:lnSpc>
                <a:spcPct val="70000"/>
              </a:lnSpc>
              <a:spcBef>
                <a:spcPts val="1367"/>
              </a:spcBef>
              <a:spcAft>
                <a:spcPts val="0"/>
              </a:spcAft>
              <a:buClr>
                <a:schemeClr val="dk1"/>
              </a:buClr>
              <a:buSzPts val="1460"/>
              <a:buFont typeface="Open Sans"/>
              <a:buChar char="•"/>
            </a:pPr>
            <a:r>
              <a:rPr lang="en-GB" sz="2000" b="1" i="0" u="none" strike="noStrike" cap="none">
                <a:solidFill>
                  <a:schemeClr val="dk1"/>
                </a:solidFill>
                <a:latin typeface="Open Sans"/>
                <a:ea typeface="Open Sans"/>
                <a:cs typeface="Open Sans"/>
                <a:sym typeface="Open Sans"/>
              </a:rPr>
              <a:t>register use of data</a:t>
            </a:r>
            <a:endParaRPr/>
          </a:p>
        </p:txBody>
      </p:sp>
      <p:sp>
        <p:nvSpPr>
          <p:cNvPr id="703" name="Google Shape;703;p62"/>
          <p:cNvSpPr/>
          <p:nvPr/>
        </p:nvSpPr>
        <p:spPr>
          <a:xfrm>
            <a:off x="8846000" y="5081003"/>
            <a:ext cx="3503691" cy="2403583"/>
          </a:xfrm>
          <a:custGeom>
            <a:avLst/>
            <a:gdLst/>
            <a:ahLst/>
            <a:cxnLst/>
            <a:rect l="l" t="t" r="r" b="b"/>
            <a:pathLst>
              <a:path w="2321830" h="2321830" extrusionOk="0">
                <a:moveTo>
                  <a:pt x="0" y="0"/>
                </a:moveTo>
                <a:lnTo>
                  <a:pt x="2321830" y="0"/>
                </a:lnTo>
                <a:lnTo>
                  <a:pt x="2321830" y="2321830"/>
                </a:lnTo>
                <a:lnTo>
                  <a:pt x="0" y="2321830"/>
                </a:lnTo>
                <a:lnTo>
                  <a:pt x="0" y="0"/>
                </a:lnTo>
                <a:close/>
              </a:path>
            </a:pathLst>
          </a:cu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2800"/>
              <a:buFont typeface="Tahoma"/>
              <a:buNone/>
            </a:pPr>
            <a:r>
              <a:rPr lang="en-GB" sz="2800" b="1" i="0" u="none" strike="noStrike" cap="none">
                <a:solidFill>
                  <a:schemeClr val="dk1"/>
                </a:solidFill>
                <a:latin typeface="Tahoma"/>
                <a:ea typeface="Tahoma"/>
                <a:cs typeface="Tahoma"/>
                <a:sym typeface="Tahoma"/>
              </a:rPr>
              <a:t>Terms and conditions </a:t>
            </a:r>
            <a:endParaRPr/>
          </a:p>
          <a:p>
            <a:pPr marL="274638" marR="0" lvl="1" indent="-274638" algn="ctr" rtl="0">
              <a:lnSpc>
                <a:spcPct val="70000"/>
              </a:lnSpc>
              <a:spcBef>
                <a:spcPts val="2047"/>
              </a:spcBef>
              <a:spcAft>
                <a:spcPts val="0"/>
              </a:spcAft>
              <a:buClr>
                <a:schemeClr val="dk1"/>
              </a:buClr>
              <a:buSzPts val="1460"/>
              <a:buFont typeface="Open Sans"/>
              <a:buChar char="•"/>
            </a:pPr>
            <a:r>
              <a:rPr lang="en-GB" sz="2000" b="1" i="0" u="none" strike="noStrike" cap="none">
                <a:solidFill>
                  <a:schemeClr val="dk1"/>
                </a:solidFill>
                <a:latin typeface="Open Sans"/>
                <a:ea typeface="Open Sans"/>
                <a:cs typeface="Open Sans"/>
                <a:sym typeface="Open Sans"/>
              </a:rPr>
              <a:t>not trying to identify individuals, households or organisations</a:t>
            </a:r>
            <a:endParaRPr/>
          </a:p>
          <a:p>
            <a:pPr marL="274638" marR="0" lvl="1" indent="-274638" algn="ctr" rtl="0">
              <a:lnSpc>
                <a:spcPct val="70000"/>
              </a:lnSpc>
              <a:spcBef>
                <a:spcPts val="1367"/>
              </a:spcBef>
              <a:spcAft>
                <a:spcPts val="0"/>
              </a:spcAft>
              <a:buClr>
                <a:schemeClr val="dk1"/>
              </a:buClr>
              <a:buSzPts val="1460"/>
              <a:buFont typeface="Open Sans"/>
              <a:buChar char="•"/>
            </a:pPr>
            <a:r>
              <a:rPr lang="en-GB" sz="2000" b="1" i="0" u="none" strike="noStrike" cap="none">
                <a:solidFill>
                  <a:schemeClr val="dk1"/>
                </a:solidFill>
                <a:latin typeface="Open Sans"/>
                <a:ea typeface="Open Sans"/>
                <a:cs typeface="Open Sans"/>
                <a:sym typeface="Open Sans"/>
              </a:rPr>
              <a:t>not distributing data to others </a:t>
            </a:r>
            <a:endParaRPr/>
          </a:p>
          <a:p>
            <a:pPr marL="274638" marR="0" lvl="1" indent="-274638" algn="ctr" rtl="0">
              <a:lnSpc>
                <a:spcPct val="70000"/>
              </a:lnSpc>
              <a:spcBef>
                <a:spcPts val="1367"/>
              </a:spcBef>
              <a:spcAft>
                <a:spcPts val="0"/>
              </a:spcAft>
              <a:buClr>
                <a:schemeClr val="dk1"/>
              </a:buClr>
              <a:buSzPts val="1460"/>
              <a:buFont typeface="Open Sans"/>
              <a:buChar char="•"/>
            </a:pPr>
            <a:r>
              <a:rPr lang="en-GB" sz="2000" b="1" i="0" u="none" strike="noStrike" cap="none">
                <a:solidFill>
                  <a:schemeClr val="dk1"/>
                </a:solidFill>
                <a:latin typeface="Open Sans"/>
                <a:ea typeface="Open Sans"/>
                <a:cs typeface="Open Sans"/>
                <a:sym typeface="Open Sans"/>
              </a:rPr>
              <a:t>“data is for non-commercial use only” or for “use in research or teaching” only. </a:t>
            </a:r>
            <a:endParaRPr/>
          </a:p>
        </p:txBody>
      </p:sp>
      <p:sp>
        <p:nvSpPr>
          <p:cNvPr id="704" name="Google Shape;704;p62"/>
          <p:cNvSpPr/>
          <p:nvPr/>
        </p:nvSpPr>
        <p:spPr>
          <a:xfrm>
            <a:off x="12420791" y="5280137"/>
            <a:ext cx="2751740" cy="2403583"/>
          </a:xfrm>
          <a:custGeom>
            <a:avLst/>
            <a:gdLst/>
            <a:ahLst/>
            <a:cxnLst/>
            <a:rect l="l" t="t" r="r" b="b"/>
            <a:pathLst>
              <a:path w="2321830" h="2321830" extrusionOk="0">
                <a:moveTo>
                  <a:pt x="0" y="0"/>
                </a:moveTo>
                <a:lnTo>
                  <a:pt x="2321830" y="0"/>
                </a:lnTo>
                <a:lnTo>
                  <a:pt x="2321830" y="2321830"/>
                </a:lnTo>
                <a:lnTo>
                  <a:pt x="0" y="2321830"/>
                </a:lnTo>
                <a:lnTo>
                  <a:pt x="0" y="0"/>
                </a:lnTo>
                <a:close/>
              </a:path>
            </a:pathLst>
          </a:cu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rgbClr val="000000"/>
              </a:buClr>
              <a:buSzPts val="2800"/>
              <a:buFont typeface="Tahoma"/>
              <a:buNone/>
            </a:pPr>
            <a:r>
              <a:rPr lang="en-GB" sz="2800" b="1" i="0" u="none" strike="noStrike" cap="none">
                <a:solidFill>
                  <a:srgbClr val="000000"/>
                </a:solidFill>
                <a:latin typeface="Tahoma"/>
                <a:ea typeface="Tahoma"/>
                <a:cs typeface="Tahoma"/>
                <a:sym typeface="Tahoma"/>
              </a:rPr>
              <a:t>Download</a:t>
            </a:r>
            <a:r>
              <a:rPr lang="en-GB" sz="2800" b="0" i="0" u="none" strike="noStrike" cap="none">
                <a:solidFill>
                  <a:srgbClr val="000000"/>
                </a:solidFill>
                <a:latin typeface="Tahoma"/>
                <a:ea typeface="Tahoma"/>
                <a:cs typeface="Tahoma"/>
                <a:sym typeface="Tahoma"/>
              </a:rPr>
              <a:t> </a:t>
            </a:r>
            <a:endParaRPr/>
          </a:p>
          <a:p>
            <a:pPr marL="0" marR="0" lvl="0" indent="0" algn="ctr" rtl="0">
              <a:lnSpc>
                <a:spcPct val="90000"/>
              </a:lnSpc>
              <a:spcBef>
                <a:spcPts val="980"/>
              </a:spcBef>
              <a:spcAft>
                <a:spcPts val="0"/>
              </a:spcAft>
              <a:buClr>
                <a:srgbClr val="000000"/>
              </a:buClr>
              <a:buSzPts val="2000"/>
              <a:buFont typeface="Tahoma"/>
              <a:buNone/>
            </a:pPr>
            <a:r>
              <a:rPr lang="en-GB" sz="2000" b="0" i="0" u="none" strike="noStrike" cap="none">
                <a:solidFill>
                  <a:srgbClr val="000000"/>
                </a:solidFill>
                <a:latin typeface="Tahoma"/>
                <a:ea typeface="Tahoma"/>
                <a:cs typeface="Tahoma"/>
                <a:sym typeface="Tahoma"/>
              </a:rPr>
              <a:t>from catalogue (but sometimes complete a request form)</a:t>
            </a:r>
            <a:endParaRPr/>
          </a:p>
        </p:txBody>
      </p:sp>
      <p:pic>
        <p:nvPicPr>
          <p:cNvPr id="705" name="Google Shape;705;p62" descr="https://licensebuttons.net/l/by-sa/3.0/88x31.png"/>
          <p:cNvPicPr preferRelativeResize="0"/>
          <p:nvPr/>
        </p:nvPicPr>
        <p:blipFill rotWithShape="1">
          <a:blip r:embed="rId7">
            <a:alphaModFix/>
          </a:blip>
          <a:srcRect/>
          <a:stretch/>
        </p:blipFill>
        <p:spPr>
          <a:xfrm>
            <a:off x="2598258" y="8530651"/>
            <a:ext cx="628252" cy="260424"/>
          </a:xfrm>
          <a:prstGeom prst="rect">
            <a:avLst/>
          </a:prstGeom>
          <a:noFill/>
          <a:ln>
            <a:noFill/>
          </a:ln>
        </p:spPr>
      </p:pic>
      <p:sp>
        <p:nvSpPr>
          <p:cNvPr id="706" name="Google Shape;706;p62"/>
          <p:cNvSpPr/>
          <p:nvPr/>
        </p:nvSpPr>
        <p:spPr>
          <a:xfrm>
            <a:off x="3226511" y="8537752"/>
            <a:ext cx="32565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Helvetica Neue"/>
              <a:buNone/>
            </a:pPr>
            <a:r>
              <a:rPr lang="en-GB" sz="1000" b="1" i="1" u="none" strike="noStrike" cap="none">
                <a:solidFill>
                  <a:srgbClr val="000000"/>
                </a:solidFill>
                <a:latin typeface="Helvetica Neue"/>
                <a:ea typeface="Helvetica Neue"/>
                <a:cs typeface="Helvetica Neue"/>
                <a:sym typeface="Helvetica Neue"/>
              </a:rPr>
              <a:t>Images by CESSDA Training Working Group (2017)</a:t>
            </a:r>
            <a:endParaRPr sz="1000" b="1"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Data access arrangements 2</a:t>
            </a:r>
            <a:endParaRPr/>
          </a:p>
        </p:txBody>
      </p:sp>
      <p:sp>
        <p:nvSpPr>
          <p:cNvPr id="712" name="Google Shape;712;p63"/>
          <p:cNvSpPr txBox="1"/>
          <p:nvPr/>
        </p:nvSpPr>
        <p:spPr>
          <a:xfrm>
            <a:off x="908780" y="2449501"/>
            <a:ext cx="12977559" cy="61829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66571"/>
              </a:buClr>
              <a:buSzPts val="2400"/>
              <a:buFont typeface="Arial"/>
              <a:buNone/>
            </a:pPr>
            <a:endParaRPr sz="2400" b="0" i="0" u="none" strike="noStrike" cap="none">
              <a:solidFill>
                <a:srgbClr val="000000"/>
              </a:solidFill>
              <a:latin typeface="Open Sans Light"/>
              <a:ea typeface="Open Sans Light"/>
              <a:cs typeface="Open Sans Light"/>
              <a:sym typeface="Open Sans Light"/>
            </a:endParaRPr>
          </a:p>
          <a:p>
            <a:pPr marL="365125" marR="0" lvl="1" indent="-365125" algn="l" rtl="0">
              <a:lnSpc>
                <a:spcPct val="70000"/>
              </a:lnSpc>
              <a:spcBef>
                <a:spcPts val="1067"/>
              </a:spcBef>
              <a:spcAft>
                <a:spcPts val="0"/>
              </a:spcAft>
              <a:buClr>
                <a:schemeClr val="dk1"/>
              </a:buClr>
              <a:buSzPts val="2336"/>
              <a:buFont typeface="Arial"/>
              <a:buChar char="•"/>
            </a:pPr>
            <a:r>
              <a:rPr lang="en-GB" sz="3200" b="0" i="0" u="none" strike="noStrike" cap="none">
                <a:solidFill>
                  <a:schemeClr val="dk1"/>
                </a:solidFill>
                <a:latin typeface="Open Sans"/>
                <a:ea typeface="Open Sans"/>
                <a:cs typeface="Open Sans"/>
                <a:sym typeface="Open Sans"/>
              </a:rPr>
              <a:t>Sometimes permission from the data owners required (= a additional stage) </a:t>
            </a:r>
            <a:endParaRPr/>
          </a:p>
          <a:p>
            <a:pPr marL="365125" marR="0" lvl="1" indent="-365125" algn="l" rtl="0">
              <a:lnSpc>
                <a:spcPct val="70000"/>
              </a:lnSpc>
              <a:spcBef>
                <a:spcPts val="1547"/>
              </a:spcBef>
              <a:spcAft>
                <a:spcPts val="0"/>
              </a:spcAft>
              <a:buClr>
                <a:schemeClr val="dk1"/>
              </a:buClr>
              <a:buSzPts val="2336"/>
              <a:buFont typeface="Arial"/>
              <a:buChar char="•"/>
            </a:pPr>
            <a:r>
              <a:rPr lang="en-GB" sz="3200" b="0" i="0" u="none" strike="noStrike" cap="none">
                <a:solidFill>
                  <a:schemeClr val="dk1"/>
                </a:solidFill>
                <a:latin typeface="Open Sans"/>
                <a:ea typeface="Open Sans"/>
                <a:cs typeface="Open Sans"/>
                <a:sym typeface="Open Sans"/>
              </a:rPr>
              <a:t>Sensitive or confidential data = more strict (and lengthy) process </a:t>
            </a:r>
            <a:endParaRPr/>
          </a:p>
          <a:p>
            <a:pPr marL="365125" marR="0" lvl="1" indent="-365125" algn="l" rtl="0">
              <a:lnSpc>
                <a:spcPct val="70000"/>
              </a:lnSpc>
              <a:spcBef>
                <a:spcPts val="1547"/>
              </a:spcBef>
              <a:spcAft>
                <a:spcPts val="0"/>
              </a:spcAft>
              <a:buClr>
                <a:schemeClr val="dk1"/>
              </a:buClr>
              <a:buSzPts val="2336"/>
              <a:buFont typeface="Arial"/>
              <a:buChar char="•"/>
            </a:pPr>
            <a:r>
              <a:rPr lang="en-GB" sz="3200" b="0" i="0" u="none" strike="noStrike" cap="none">
                <a:solidFill>
                  <a:schemeClr val="dk1"/>
                </a:solidFill>
                <a:latin typeface="Open Sans"/>
                <a:ea typeface="Open Sans"/>
                <a:cs typeface="Open Sans"/>
                <a:sym typeface="Open Sans"/>
              </a:rPr>
              <a:t>Some services operate a dedicated safe room or safe access service </a:t>
            </a:r>
            <a:endParaRPr/>
          </a:p>
          <a:p>
            <a:pPr marL="365125" marR="0" lvl="1" indent="-365125" algn="l" rtl="0">
              <a:lnSpc>
                <a:spcPct val="70000"/>
              </a:lnSpc>
              <a:spcBef>
                <a:spcPts val="1547"/>
              </a:spcBef>
              <a:spcAft>
                <a:spcPts val="0"/>
              </a:spcAft>
              <a:buClr>
                <a:schemeClr val="dk1"/>
              </a:buClr>
              <a:buSzPts val="2336"/>
              <a:buFont typeface="Arial"/>
              <a:buChar char="•"/>
            </a:pPr>
            <a:r>
              <a:rPr lang="en-GB" sz="3200" b="0" i="0" u="none" strike="noStrike" cap="none">
                <a:solidFill>
                  <a:schemeClr val="dk1"/>
                </a:solidFill>
                <a:latin typeface="Open Sans"/>
                <a:ea typeface="Open Sans"/>
                <a:cs typeface="Open Sans"/>
                <a:sym typeface="Open Sans"/>
              </a:rPr>
              <a:t>Access by users outside the country can be prohibited for confidential data</a:t>
            </a:r>
            <a:endParaRPr/>
          </a:p>
          <a:p>
            <a:pPr marL="365125" marR="0" lvl="1" indent="-365125" algn="l" rtl="0">
              <a:lnSpc>
                <a:spcPct val="70000"/>
              </a:lnSpc>
              <a:spcBef>
                <a:spcPts val="1547"/>
              </a:spcBef>
              <a:spcAft>
                <a:spcPts val="0"/>
              </a:spcAft>
              <a:buClr>
                <a:schemeClr val="dk1"/>
              </a:buClr>
              <a:buSzPts val="2336"/>
              <a:buFont typeface="Arial"/>
              <a:buChar char="•"/>
            </a:pPr>
            <a:r>
              <a:rPr lang="en-GB" sz="3200" b="0" i="0" u="none" strike="noStrike" cap="none">
                <a:solidFill>
                  <a:schemeClr val="dk1"/>
                </a:solidFill>
                <a:latin typeface="Open Sans"/>
                <a:ea typeface="Open Sans"/>
                <a:cs typeface="Open Sans"/>
                <a:sym typeface="Open Sans"/>
              </a:rPr>
              <a:t>Free (except for commercial use and supplementary services) </a:t>
            </a:r>
            <a:endParaRPr/>
          </a:p>
          <a:p>
            <a:pPr marL="365125" marR="0" lvl="1" indent="-216789" algn="l" rtl="0">
              <a:lnSpc>
                <a:spcPct val="70000"/>
              </a:lnSpc>
              <a:spcBef>
                <a:spcPts val="1547"/>
              </a:spcBef>
              <a:spcAft>
                <a:spcPts val="0"/>
              </a:spcAft>
              <a:buClr>
                <a:schemeClr val="dk1"/>
              </a:buClr>
              <a:buSzPts val="2336"/>
              <a:buFont typeface="Arial"/>
              <a:buNone/>
            </a:pPr>
            <a:endParaRPr sz="3200" b="0" i="0" u="none" strike="noStrike" cap="none">
              <a:solidFill>
                <a:schemeClr val="dk1"/>
              </a:solidFill>
              <a:latin typeface="Open Sans"/>
              <a:ea typeface="Open Sans"/>
              <a:cs typeface="Open Sans"/>
              <a:sym typeface="Open Sans"/>
            </a:endParaRPr>
          </a:p>
          <a:p>
            <a:pPr marL="0" marR="0" lvl="1" indent="0" algn="l" rtl="0">
              <a:lnSpc>
                <a:spcPct val="70000"/>
              </a:lnSpc>
              <a:spcBef>
                <a:spcPts val="1547"/>
              </a:spcBef>
              <a:spcAft>
                <a:spcPts val="0"/>
              </a:spcAft>
              <a:buClr>
                <a:schemeClr val="dk1"/>
              </a:buClr>
              <a:buSzPts val="2336"/>
              <a:buFont typeface="Arial"/>
              <a:buNone/>
            </a:pPr>
            <a:r>
              <a:rPr lang="en-GB" sz="3200" b="0" i="0" u="none" strike="noStrike" cap="none">
                <a:solidFill>
                  <a:schemeClr val="dk1"/>
                </a:solidFill>
                <a:latin typeface="Open Sans"/>
                <a:ea typeface="Open Sans"/>
                <a:cs typeface="Open Sans"/>
                <a:sym typeface="Open Sans"/>
              </a:rPr>
              <a:t>If you are unsure, ask the relevant data service for help. </a:t>
            </a:r>
            <a:endParaRPr/>
          </a:p>
          <a:p>
            <a:pPr marL="274638" marR="0" lvl="1" indent="-126302" algn="l" rtl="0">
              <a:lnSpc>
                <a:spcPct val="70000"/>
              </a:lnSpc>
              <a:spcBef>
                <a:spcPts val="1547"/>
              </a:spcBef>
              <a:spcAft>
                <a:spcPts val="0"/>
              </a:spcAft>
              <a:buClr>
                <a:schemeClr val="dk1"/>
              </a:buClr>
              <a:buSzPts val="2336"/>
              <a:buFont typeface="Arial"/>
              <a:buNone/>
            </a:pP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1480"/>
              </a:spcBef>
              <a:spcAft>
                <a:spcPts val="0"/>
              </a:spcAft>
              <a:buClr>
                <a:srgbClr val="666571"/>
              </a:buClr>
              <a:buSzPts val="2400"/>
              <a:buFont typeface="Arial"/>
              <a:buNone/>
            </a:pPr>
            <a:endParaRPr sz="2400" b="0" i="0" u="none" strike="noStrike" cap="none">
              <a:solidFill>
                <a:srgbClr val="000000"/>
              </a:solidFill>
              <a:latin typeface="Open Sans Light"/>
              <a:ea typeface="Open Sans Light"/>
              <a:cs typeface="Open Sans Light"/>
              <a:sym typeface="Open Sans Light"/>
            </a:endParaRPr>
          </a:p>
          <a:p>
            <a:pPr marL="0" marR="0" lvl="0" indent="0" algn="l" rtl="0">
              <a:lnSpc>
                <a:spcPct val="90000"/>
              </a:lnSpc>
              <a:spcBef>
                <a:spcPts val="1000"/>
              </a:spcBef>
              <a:spcAft>
                <a:spcPts val="0"/>
              </a:spcAft>
              <a:buClr>
                <a:srgbClr val="666571"/>
              </a:buClr>
              <a:buSzPts val="2400"/>
              <a:buFont typeface="Arial"/>
              <a:buNone/>
            </a:pPr>
            <a:endParaRPr sz="2400" b="0" i="0" u="none" strike="noStrike" cap="none">
              <a:solidFill>
                <a:srgbClr val="000000"/>
              </a:solidFill>
              <a:latin typeface="Open Sans Light"/>
              <a:ea typeface="Open Sans Light"/>
              <a:cs typeface="Open Sans Light"/>
              <a:sym typeface="Open Sans Light"/>
            </a:endParaRPr>
          </a:p>
          <a:p>
            <a:pPr marL="0" marR="0" lvl="0" indent="0" algn="l" rtl="0">
              <a:lnSpc>
                <a:spcPct val="90000"/>
              </a:lnSpc>
              <a:spcBef>
                <a:spcPts val="1000"/>
              </a:spcBef>
              <a:spcAft>
                <a:spcPts val="0"/>
              </a:spcAft>
              <a:buClr>
                <a:srgbClr val="666571"/>
              </a:buClr>
              <a:buSzPts val="2400"/>
              <a:buFont typeface="Arial"/>
              <a:buNone/>
            </a:pPr>
            <a:endParaRPr sz="24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4"/>
          <p:cNvSpPr txBox="1">
            <a:spLocks noGrp="1"/>
          </p:cNvSpPr>
          <p:nvPr>
            <p:ph type="title"/>
          </p:nvPr>
        </p:nvSpPr>
        <p:spPr>
          <a:xfrm>
            <a:off x="806292" y="964324"/>
            <a:ext cx="13745280" cy="83294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5800"/>
              <a:buFont typeface="Tahoma"/>
              <a:buNone/>
            </a:pPr>
            <a:br>
              <a:rPr lang="en-GB"/>
            </a:br>
            <a:r>
              <a:rPr lang="en-GB"/>
              <a:t>And finally…remember to cite data</a:t>
            </a:r>
            <a:br>
              <a:rPr lang="en-GB"/>
            </a:br>
            <a:endParaRPr/>
          </a:p>
        </p:txBody>
      </p:sp>
      <p:grpSp>
        <p:nvGrpSpPr>
          <p:cNvPr id="718" name="Google Shape;718;p64"/>
          <p:cNvGrpSpPr/>
          <p:nvPr/>
        </p:nvGrpSpPr>
        <p:grpSpPr>
          <a:xfrm>
            <a:off x="806292" y="3129741"/>
            <a:ext cx="10180319" cy="3813468"/>
            <a:chOff x="0" y="480365"/>
            <a:chExt cx="10180319" cy="3813468"/>
          </a:xfrm>
        </p:grpSpPr>
        <p:sp>
          <p:nvSpPr>
            <p:cNvPr id="719" name="Google Shape;719;p64"/>
            <p:cNvSpPr/>
            <p:nvPr/>
          </p:nvSpPr>
          <p:spPr>
            <a:xfrm>
              <a:off x="0" y="480365"/>
              <a:ext cx="2545080"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4"/>
            <p:cNvSpPr txBox="1"/>
            <p:nvPr/>
          </p:nvSpPr>
          <p:spPr>
            <a:xfrm>
              <a:off x="0" y="480365"/>
              <a:ext cx="2545080" cy="128700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rgbClr val="000000"/>
                </a:buClr>
                <a:buSzPts val="2800"/>
                <a:buFont typeface="Tahoma"/>
                <a:buNone/>
              </a:pPr>
              <a:r>
                <a:rPr lang="en-GB" sz="2800" b="1" i="0" u="none" strike="noStrike" cap="none">
                  <a:solidFill>
                    <a:srgbClr val="000000"/>
                  </a:solidFill>
                  <a:latin typeface="Tahoma"/>
                  <a:ea typeface="Tahoma"/>
                  <a:cs typeface="Tahoma"/>
                  <a:sym typeface="Tahoma"/>
                </a:rPr>
                <a:t>Why?</a:t>
              </a:r>
              <a:endParaRPr sz="2800" b="1" i="0" u="none" strike="noStrike" cap="none">
                <a:solidFill>
                  <a:srgbClr val="000000"/>
                </a:solidFill>
                <a:latin typeface="Tahoma"/>
                <a:ea typeface="Tahoma"/>
                <a:cs typeface="Tahoma"/>
                <a:sym typeface="Tahoma"/>
              </a:endParaRPr>
            </a:p>
          </p:txBody>
        </p:sp>
        <p:sp>
          <p:nvSpPr>
            <p:cNvPr id="721" name="Google Shape;721;p64"/>
            <p:cNvSpPr/>
            <p:nvPr/>
          </p:nvSpPr>
          <p:spPr>
            <a:xfrm>
              <a:off x="2545079" y="480365"/>
              <a:ext cx="509016" cy="1287000"/>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4"/>
            <p:cNvSpPr/>
            <p:nvPr/>
          </p:nvSpPr>
          <p:spPr>
            <a:xfrm>
              <a:off x="3257702" y="480365"/>
              <a:ext cx="6922617" cy="128700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4"/>
            <p:cNvSpPr txBox="1"/>
            <p:nvPr/>
          </p:nvSpPr>
          <p:spPr>
            <a:xfrm>
              <a:off x="3257702" y="480365"/>
              <a:ext cx="6922617" cy="1287000"/>
            </a:xfrm>
            <a:prstGeom prst="rect">
              <a:avLst/>
            </a:prstGeom>
            <a:noFill/>
            <a:ln>
              <a:noFill/>
            </a:ln>
          </p:spPr>
          <p:txBody>
            <a:bodyPr spcFirstLastPara="1" wrap="square" lIns="106675" tIns="106675" rIns="106675" bIns="106675" anchor="ctr" anchorCtr="0">
              <a:noAutofit/>
            </a:bodyPr>
            <a:lstStyle/>
            <a:p>
              <a:pPr marL="285750" marR="0" lvl="1" indent="-285750" algn="l" rtl="0">
                <a:lnSpc>
                  <a:spcPct val="90000"/>
                </a:lnSpc>
                <a:spcBef>
                  <a:spcPts val="0"/>
                </a:spcBef>
                <a:spcAft>
                  <a:spcPts val="0"/>
                </a:spcAft>
                <a:buClr>
                  <a:schemeClr val="lt1"/>
                </a:buClr>
                <a:buSzPts val="2800"/>
                <a:buFont typeface="Tahoma"/>
                <a:buChar char="•"/>
              </a:pPr>
              <a:r>
                <a:rPr lang="en-GB" sz="2800" b="1" i="0" u="none" strike="noStrike" cap="none">
                  <a:solidFill>
                    <a:schemeClr val="lt1"/>
                  </a:solidFill>
                  <a:latin typeface="Tahoma"/>
                  <a:ea typeface="Tahoma"/>
                  <a:cs typeface="Tahoma"/>
                  <a:sym typeface="Tahoma"/>
                </a:rPr>
                <a:t>It gives credit the data creators </a:t>
              </a:r>
              <a:endParaRPr sz="2800" b="1" i="0" u="none" strike="noStrike" cap="none">
                <a:solidFill>
                  <a:schemeClr val="lt1"/>
                </a:solidFill>
                <a:latin typeface="Tahoma"/>
                <a:ea typeface="Tahoma"/>
                <a:cs typeface="Tahoma"/>
                <a:sym typeface="Tahoma"/>
              </a:endParaRPr>
            </a:p>
            <a:p>
              <a:pPr marL="285750" marR="0" lvl="1" indent="-285750" algn="l" rtl="0">
                <a:lnSpc>
                  <a:spcPct val="90000"/>
                </a:lnSpc>
                <a:spcBef>
                  <a:spcPts val="420"/>
                </a:spcBef>
                <a:spcAft>
                  <a:spcPts val="0"/>
                </a:spcAft>
                <a:buClr>
                  <a:schemeClr val="lt1"/>
                </a:buClr>
                <a:buSzPts val="2800"/>
                <a:buFont typeface="Tahoma"/>
                <a:buChar char="•"/>
              </a:pPr>
              <a:r>
                <a:rPr lang="en-GB" sz="2800" b="1" i="0" u="none" strike="noStrike" cap="none">
                  <a:solidFill>
                    <a:schemeClr val="lt1"/>
                  </a:solidFill>
                  <a:latin typeface="Tahoma"/>
                  <a:ea typeface="Tahoma"/>
                  <a:cs typeface="Tahoma"/>
                  <a:sym typeface="Tahoma"/>
                </a:rPr>
                <a:t>It makes data easier to find </a:t>
              </a:r>
              <a:endParaRPr sz="2800" b="1" i="0" u="none" strike="noStrike" cap="none">
                <a:solidFill>
                  <a:schemeClr val="lt1"/>
                </a:solidFill>
                <a:latin typeface="Tahoma"/>
                <a:ea typeface="Tahoma"/>
                <a:cs typeface="Tahoma"/>
                <a:sym typeface="Tahoma"/>
              </a:endParaRPr>
            </a:p>
          </p:txBody>
        </p:sp>
        <p:sp>
          <p:nvSpPr>
            <p:cNvPr id="724" name="Google Shape;724;p64"/>
            <p:cNvSpPr/>
            <p:nvPr/>
          </p:nvSpPr>
          <p:spPr>
            <a:xfrm>
              <a:off x="0" y="2504099"/>
              <a:ext cx="2545080"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4"/>
            <p:cNvSpPr txBox="1"/>
            <p:nvPr/>
          </p:nvSpPr>
          <p:spPr>
            <a:xfrm>
              <a:off x="0" y="2504099"/>
              <a:ext cx="2545080" cy="1287000"/>
            </a:xfrm>
            <a:prstGeom prst="rect">
              <a:avLst/>
            </a:prstGeom>
            <a:noFill/>
            <a:ln>
              <a:noFill/>
            </a:ln>
          </p:spPr>
          <p:txBody>
            <a:bodyPr spcFirstLastPara="1" wrap="square" lIns="227575" tIns="81275" rIns="227575" bIns="81275" anchor="ctr" anchorCtr="0">
              <a:noAutofit/>
            </a:bodyPr>
            <a:lstStyle/>
            <a:p>
              <a:pPr marL="0" marR="0" lvl="0" indent="0" algn="r" rtl="0">
                <a:lnSpc>
                  <a:spcPct val="90000"/>
                </a:lnSpc>
                <a:spcBef>
                  <a:spcPts val="0"/>
                </a:spcBef>
                <a:spcAft>
                  <a:spcPts val="0"/>
                </a:spcAft>
                <a:buClr>
                  <a:srgbClr val="000000"/>
                </a:buClr>
                <a:buSzPts val="3200"/>
                <a:buFont typeface="Tahoma"/>
                <a:buNone/>
              </a:pPr>
              <a:r>
                <a:rPr lang="en-GB" sz="3200" b="1" i="0" u="none" strike="noStrike" cap="none">
                  <a:solidFill>
                    <a:srgbClr val="000000"/>
                  </a:solidFill>
                  <a:latin typeface="Tahoma"/>
                  <a:ea typeface="Tahoma"/>
                  <a:cs typeface="Tahoma"/>
                  <a:sym typeface="Tahoma"/>
                </a:rPr>
                <a:t>How?</a:t>
              </a:r>
              <a:endParaRPr/>
            </a:p>
          </p:txBody>
        </p:sp>
        <p:sp>
          <p:nvSpPr>
            <p:cNvPr id="726" name="Google Shape;726;p64"/>
            <p:cNvSpPr/>
            <p:nvPr/>
          </p:nvSpPr>
          <p:spPr>
            <a:xfrm>
              <a:off x="2545079" y="2001365"/>
              <a:ext cx="509016" cy="2292468"/>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4"/>
            <p:cNvSpPr/>
            <p:nvPr/>
          </p:nvSpPr>
          <p:spPr>
            <a:xfrm>
              <a:off x="3257702" y="2001365"/>
              <a:ext cx="6922617" cy="2292468"/>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4"/>
            <p:cNvSpPr txBox="1"/>
            <p:nvPr/>
          </p:nvSpPr>
          <p:spPr>
            <a:xfrm>
              <a:off x="3257702" y="2001365"/>
              <a:ext cx="6922617" cy="2292468"/>
            </a:xfrm>
            <a:prstGeom prst="rect">
              <a:avLst/>
            </a:prstGeom>
            <a:noFill/>
            <a:ln>
              <a:noFill/>
            </a:ln>
          </p:spPr>
          <p:txBody>
            <a:bodyPr spcFirstLastPara="1" wrap="square" lIns="106675" tIns="106675" rIns="106675" bIns="106675" anchor="ctr" anchorCtr="0">
              <a:noAutofit/>
            </a:bodyPr>
            <a:lstStyle/>
            <a:p>
              <a:pPr marL="285750" marR="0" lvl="1" indent="-285750" algn="l" rtl="0">
                <a:lnSpc>
                  <a:spcPct val="90000"/>
                </a:lnSpc>
                <a:spcBef>
                  <a:spcPts val="0"/>
                </a:spcBef>
                <a:spcAft>
                  <a:spcPts val="0"/>
                </a:spcAft>
                <a:buClr>
                  <a:schemeClr val="lt1"/>
                </a:buClr>
                <a:buSzPts val="2800"/>
                <a:buFont typeface="Tahoma"/>
                <a:buChar char="•"/>
              </a:pPr>
              <a:r>
                <a:rPr lang="en-GB" sz="2800" b="1" i="0" u="none" strike="noStrike" cap="none">
                  <a:solidFill>
                    <a:schemeClr val="lt1"/>
                  </a:solidFill>
                  <a:latin typeface="Tahoma"/>
                  <a:ea typeface="Tahoma"/>
                  <a:cs typeface="Tahoma"/>
                  <a:sym typeface="Tahoma"/>
                </a:rPr>
                <a:t>Give enough information to locate the exact version of the data</a:t>
              </a:r>
              <a:endParaRPr sz="2800" b="1" i="0" u="none" strike="noStrike" cap="none">
                <a:solidFill>
                  <a:schemeClr val="lt1"/>
                </a:solidFill>
                <a:latin typeface="Tahoma"/>
                <a:ea typeface="Tahoma"/>
                <a:cs typeface="Tahoma"/>
                <a:sym typeface="Tahoma"/>
              </a:endParaRPr>
            </a:p>
            <a:p>
              <a:pPr marL="285750" marR="0" lvl="1" indent="-285750" algn="l" rtl="0">
                <a:lnSpc>
                  <a:spcPct val="90000"/>
                </a:lnSpc>
                <a:spcBef>
                  <a:spcPts val="420"/>
                </a:spcBef>
                <a:spcAft>
                  <a:spcPts val="0"/>
                </a:spcAft>
                <a:buClr>
                  <a:schemeClr val="lt1"/>
                </a:buClr>
                <a:buSzPts val="2800"/>
                <a:buFont typeface="Tahoma"/>
                <a:buChar char="•"/>
              </a:pPr>
              <a:r>
                <a:rPr lang="en-GB" sz="2800" b="1" i="0" u="none" strike="noStrike" cap="none">
                  <a:solidFill>
                    <a:schemeClr val="lt1"/>
                  </a:solidFill>
                  <a:latin typeface="Tahoma"/>
                  <a:ea typeface="Tahoma"/>
                  <a:cs typeface="Tahoma"/>
                  <a:sym typeface="Tahoma"/>
                </a:rPr>
                <a:t>Look for recommended citation</a:t>
              </a:r>
              <a:endParaRPr sz="2800" b="1" i="0" u="none" strike="noStrike" cap="none">
                <a:solidFill>
                  <a:schemeClr val="lt1"/>
                </a:solidFill>
                <a:latin typeface="Tahoma"/>
                <a:ea typeface="Tahoma"/>
                <a:cs typeface="Tahoma"/>
                <a:sym typeface="Tahoma"/>
              </a:endParaRPr>
            </a:p>
            <a:p>
              <a:pPr marL="285750" marR="0" lvl="1" indent="-285750" algn="l" rtl="0">
                <a:lnSpc>
                  <a:spcPct val="90000"/>
                </a:lnSpc>
                <a:spcBef>
                  <a:spcPts val="420"/>
                </a:spcBef>
                <a:spcAft>
                  <a:spcPts val="0"/>
                </a:spcAft>
                <a:buClr>
                  <a:schemeClr val="lt1"/>
                </a:buClr>
                <a:buSzPts val="2800"/>
                <a:buFont typeface="Tahoma"/>
                <a:buChar char="•"/>
              </a:pPr>
              <a:r>
                <a:rPr lang="en-GB" sz="2800" b="1" i="0" u="none" strike="noStrike" cap="none">
                  <a:solidFill>
                    <a:schemeClr val="lt1"/>
                  </a:solidFill>
                  <a:latin typeface="Tahoma"/>
                  <a:ea typeface="Tahoma"/>
                  <a:cs typeface="Tahoma"/>
                  <a:sym typeface="Tahoma"/>
                </a:rPr>
                <a:t>Use persistent identifiers  (Digital Object Identifier - DOI)</a:t>
              </a:r>
              <a:endParaRPr sz="2800" b="1" i="0" u="none" strike="noStrike" cap="none">
                <a:solidFill>
                  <a:schemeClr val="lt1"/>
                </a:solidFill>
                <a:latin typeface="Tahoma"/>
                <a:ea typeface="Tahoma"/>
                <a:cs typeface="Tahoma"/>
                <a:sym typeface="Tahoma"/>
              </a:endParaRPr>
            </a:p>
          </p:txBody>
        </p:sp>
      </p:grpSp>
      <p:pic>
        <p:nvPicPr>
          <p:cNvPr id="729" name="Google Shape;729;p64"/>
          <p:cNvPicPr preferRelativeResize="0"/>
          <p:nvPr/>
        </p:nvPicPr>
        <p:blipFill rotWithShape="1">
          <a:blip r:embed="rId3">
            <a:alphaModFix/>
          </a:blip>
          <a:srcRect/>
          <a:stretch/>
        </p:blipFill>
        <p:spPr>
          <a:xfrm>
            <a:off x="11438732" y="2702561"/>
            <a:ext cx="2954866" cy="3939822"/>
          </a:xfrm>
          <a:prstGeom prst="rect">
            <a:avLst/>
          </a:prstGeom>
          <a:noFill/>
          <a:ln>
            <a:noFill/>
          </a:ln>
        </p:spPr>
      </p:pic>
      <p:grpSp>
        <p:nvGrpSpPr>
          <p:cNvPr id="730" name="Google Shape;730;p64"/>
          <p:cNvGrpSpPr/>
          <p:nvPr/>
        </p:nvGrpSpPr>
        <p:grpSpPr>
          <a:xfrm>
            <a:off x="11736249" y="6790549"/>
            <a:ext cx="3501386" cy="276999"/>
            <a:chOff x="8970486" y="4774606"/>
            <a:chExt cx="3282549" cy="194765"/>
          </a:xfrm>
        </p:grpSpPr>
        <p:pic>
          <p:nvPicPr>
            <p:cNvPr id="731" name="Google Shape;731;p64" descr="https://licensebuttons.net/l/by-sa/3.0/88x31.png"/>
            <p:cNvPicPr preferRelativeResize="0"/>
            <p:nvPr/>
          </p:nvPicPr>
          <p:blipFill rotWithShape="1">
            <a:blip r:embed="rId4">
              <a:alphaModFix/>
            </a:blip>
            <a:srcRect/>
            <a:stretch/>
          </p:blipFill>
          <p:spPr>
            <a:xfrm>
              <a:off x="8970486" y="4774606"/>
              <a:ext cx="421640" cy="174070"/>
            </a:xfrm>
            <a:prstGeom prst="rect">
              <a:avLst/>
            </a:prstGeom>
            <a:noFill/>
            <a:ln>
              <a:noFill/>
            </a:ln>
          </p:spPr>
        </p:pic>
        <p:sp>
          <p:nvSpPr>
            <p:cNvPr id="732" name="Google Shape;732;p64"/>
            <p:cNvSpPr/>
            <p:nvPr/>
          </p:nvSpPr>
          <p:spPr>
            <a:xfrm>
              <a:off x="9319239" y="4774606"/>
              <a:ext cx="2933796" cy="1947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Helvetica Neue"/>
                <a:buNone/>
              </a:pPr>
              <a:r>
                <a:rPr lang="en-GB" sz="1200" b="1" i="1" u="none" strike="noStrike" cap="none">
                  <a:solidFill>
                    <a:srgbClr val="000000"/>
                  </a:solidFill>
                  <a:latin typeface="Helvetica Neue"/>
                  <a:ea typeface="Helvetica Neue"/>
                  <a:cs typeface="Helvetica Neue"/>
                  <a:sym typeface="Helvetica Neue"/>
                </a:rPr>
                <a:t>CESSDA Training Working Group (2017)</a:t>
              </a:r>
              <a:endParaRPr sz="1200" b="1" i="0" u="none" strike="noStrike" cap="none">
                <a:solidFill>
                  <a:srgbClr val="000000"/>
                </a:solidFill>
                <a:latin typeface="Helvetica Neue"/>
                <a:ea typeface="Helvetica Neue"/>
                <a:cs typeface="Helvetica Neue"/>
                <a:sym typeface="Helvetica Neue"/>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65"/>
          <p:cNvPicPr preferRelativeResize="0"/>
          <p:nvPr/>
        </p:nvPicPr>
        <p:blipFill rotWithShape="1">
          <a:blip r:embed="rId3">
            <a:alphaModFix/>
          </a:blip>
          <a:srcRect/>
          <a:stretch/>
        </p:blipFill>
        <p:spPr>
          <a:xfrm>
            <a:off x="1884945" y="0"/>
            <a:ext cx="13287587" cy="944654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66"/>
          <p:cNvPicPr preferRelativeResize="0"/>
          <p:nvPr/>
        </p:nvPicPr>
        <p:blipFill rotWithShape="1">
          <a:blip r:embed="rId3">
            <a:alphaModFix/>
          </a:blip>
          <a:srcRect/>
          <a:stretch/>
        </p:blipFill>
        <p:spPr>
          <a:xfrm>
            <a:off x="2715679" y="5679618"/>
            <a:ext cx="10884654" cy="1107853"/>
          </a:xfrm>
          <a:prstGeom prst="rect">
            <a:avLst/>
          </a:prstGeom>
          <a:noFill/>
          <a:ln>
            <a:noFill/>
          </a:ln>
        </p:spPr>
      </p:pic>
      <p:pic>
        <p:nvPicPr>
          <p:cNvPr id="744" name="Google Shape;744;p66"/>
          <p:cNvPicPr preferRelativeResize="0"/>
          <p:nvPr/>
        </p:nvPicPr>
        <p:blipFill rotWithShape="1">
          <a:blip r:embed="rId4">
            <a:alphaModFix/>
          </a:blip>
          <a:srcRect/>
          <a:stretch/>
        </p:blipFill>
        <p:spPr>
          <a:xfrm>
            <a:off x="2608628" y="459927"/>
            <a:ext cx="12160854" cy="4393084"/>
          </a:xfrm>
          <a:prstGeom prst="rect">
            <a:avLst/>
          </a:prstGeom>
          <a:noFill/>
          <a:ln>
            <a:noFill/>
          </a:ln>
        </p:spPr>
      </p:pic>
      <p:sp>
        <p:nvSpPr>
          <p:cNvPr id="745" name="Google Shape;745;p66"/>
          <p:cNvSpPr txBox="1"/>
          <p:nvPr/>
        </p:nvSpPr>
        <p:spPr>
          <a:xfrm>
            <a:off x="9601877" y="4853011"/>
            <a:ext cx="5388270" cy="848964"/>
          </a:xfrm>
          <a:prstGeom prst="rect">
            <a:avLst/>
          </a:prstGeom>
          <a:noFill/>
          <a:ln>
            <a:noFill/>
          </a:ln>
        </p:spPr>
        <p:txBody>
          <a:bodyPr spcFirstLastPara="1" wrap="square" lIns="109225" tIns="54600" rIns="109225" bIns="54600" anchor="t" anchorCtr="0">
            <a:spAutoFit/>
          </a:bodyPr>
          <a:lstStyle/>
          <a:p>
            <a:pPr marL="0" marR="0" lvl="0" indent="0" algn="ctr" rtl="0">
              <a:lnSpc>
                <a:spcPct val="100000"/>
              </a:lnSpc>
              <a:spcBef>
                <a:spcPts val="0"/>
              </a:spcBef>
              <a:spcAft>
                <a:spcPts val="0"/>
              </a:spcAft>
              <a:buClr>
                <a:srgbClr val="000000"/>
              </a:buClr>
              <a:buSzPts val="2400"/>
              <a:buFont typeface="Open Sans Light"/>
              <a:buNone/>
            </a:pPr>
            <a:r>
              <a:rPr lang="en-GB" sz="2400" b="1" i="0" u="none" strike="noStrike" cap="none">
                <a:solidFill>
                  <a:srgbClr val="000000"/>
                </a:solidFill>
                <a:latin typeface="Open Sans Light"/>
                <a:ea typeface="Open Sans Light"/>
                <a:cs typeface="Open Sans Light"/>
                <a:sym typeface="Open Sans Light"/>
              </a:rPr>
              <a:t>Source: </a:t>
            </a:r>
            <a:r>
              <a:rPr lang="en-GB" sz="2400" b="1" i="0" u="sng" strike="noStrike" cap="none">
                <a:solidFill>
                  <a:srgbClr val="000000"/>
                </a:solidFill>
                <a:latin typeface="Open Sans Light"/>
                <a:ea typeface="Open Sans Light"/>
                <a:cs typeface="Open Sans Light"/>
                <a:sym typeface="Open Sans Light"/>
                <a:hlinkClick r:id="rId5">
                  <a:extLst>
                    <a:ext uri="{A12FA001-AC4F-418D-AE19-62706E023703}">
                      <ahyp:hlinkClr xmlns:ahyp="http://schemas.microsoft.com/office/drawing/2018/hyperlinkcolor" val="tx"/>
                    </a:ext>
                  </a:extLst>
                </a:hlinkClick>
              </a:rPr>
              <a:t>IASSIST – Quick guide to Data Citation</a:t>
            </a:r>
            <a:endParaRPr sz="2400" b="1" i="0" u="none" strike="noStrike" cap="none">
              <a:solidFill>
                <a:srgbClr val="000000"/>
              </a:solidFill>
              <a:latin typeface="Open Sans Light"/>
              <a:ea typeface="Open Sans Light"/>
              <a:cs typeface="Open Sans Light"/>
              <a:sym typeface="Open Sans Light"/>
            </a:endParaRPr>
          </a:p>
        </p:txBody>
      </p:sp>
      <p:sp>
        <p:nvSpPr>
          <p:cNvPr id="746" name="Google Shape;746;p66"/>
          <p:cNvSpPr/>
          <p:nvPr/>
        </p:nvSpPr>
        <p:spPr>
          <a:xfrm>
            <a:off x="2847052" y="7201325"/>
            <a:ext cx="10621909" cy="1649184"/>
          </a:xfrm>
          <a:prstGeom prst="rect">
            <a:avLst/>
          </a:prstGeom>
          <a:noFill/>
          <a:ln>
            <a:noFill/>
          </a:ln>
        </p:spPr>
        <p:txBody>
          <a:bodyPr spcFirstLastPara="1" wrap="square" lIns="109225" tIns="54600" rIns="109225" bIns="54600" anchor="t" anchorCtr="0">
            <a:spAutoFit/>
          </a:bodyPr>
          <a:lstStyle/>
          <a:p>
            <a:pPr marL="0" marR="0" lvl="0" indent="0" algn="ctr" rtl="0">
              <a:lnSpc>
                <a:spcPct val="100000"/>
              </a:lnSpc>
              <a:spcBef>
                <a:spcPts val="0"/>
              </a:spcBef>
              <a:spcAft>
                <a:spcPts val="0"/>
              </a:spcAft>
              <a:buClr>
                <a:srgbClr val="000000"/>
              </a:buClr>
              <a:buSzPts val="2000"/>
              <a:buFont typeface="Tahoma"/>
              <a:buNone/>
            </a:pPr>
            <a:r>
              <a:rPr lang="en-GB" sz="2000" b="1" i="0" u="none" strike="noStrike" cap="none">
                <a:solidFill>
                  <a:srgbClr val="000000"/>
                </a:solidFill>
                <a:latin typeface="Tahoma"/>
                <a:ea typeface="Tahoma"/>
                <a:cs typeface="Tahoma"/>
                <a:sym typeface="Tahoma"/>
              </a:rPr>
              <a:t>Hafner-Fink, M. and Malešič, M. (2016). Slovenian Public Opinion 2015: Work Orientation (ISSP 2015), Role of Government (ISSP 2016), Mirror of public opinion and National Security Survey [Data file]. Ljubljana: University of Ljubljana, Social Science Data Archives. ADP – IDNO: SJM15. </a:t>
            </a:r>
            <a:r>
              <a:rPr lang="en-GB" sz="2000" b="1" i="0" u="sng" strike="noStrike" cap="none">
                <a:solidFill>
                  <a:srgbClr val="000000"/>
                </a:solidFill>
                <a:latin typeface="Tahoma"/>
                <a:ea typeface="Tahoma"/>
                <a:cs typeface="Tahoma"/>
                <a:sym typeface="Tahoma"/>
                <a:hlinkClick r:id="rId6">
                  <a:extLst>
                    <a:ext uri="{A12FA001-AC4F-418D-AE19-62706E023703}">
                      <ahyp:hlinkClr xmlns:ahyp="http://schemas.microsoft.com/office/drawing/2018/hyperlinkcolor" val="tx"/>
                    </a:ext>
                  </a:extLst>
                </a:hlinkClick>
              </a:rPr>
              <a:t>https://doi.org/10.17898/ADP_SJM15_V1</a:t>
            </a:r>
            <a:r>
              <a:rPr lang="en-GB" sz="2000" b="1" i="0" u="none" strike="noStrike" cap="none">
                <a:solidFill>
                  <a:srgbClr val="000000"/>
                </a:solidFill>
                <a:latin typeface="Tahoma"/>
                <a:ea typeface="Tahoma"/>
                <a:cs typeface="Tahoma"/>
                <a:sym typeface="Tahoma"/>
              </a:rPr>
              <a:t> </a:t>
            </a:r>
            <a:endParaRPr sz="3200" b="1" i="0" u="none" strike="noStrike" cap="none">
              <a:solidFill>
                <a:srgbClr val="000000"/>
              </a:solidFill>
              <a:latin typeface="Tahoma"/>
              <a:ea typeface="Tahoma"/>
              <a:cs typeface="Tahoma"/>
              <a:sym typeface="Tahom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7"/>
          <p:cNvSpPr txBox="1">
            <a:spLocks noGrp="1"/>
          </p:cNvSpPr>
          <p:nvPr>
            <p:ph type="body" idx="1"/>
          </p:nvPr>
        </p:nvSpPr>
        <p:spPr>
          <a:xfrm>
            <a:off x="1024128" y="2999232"/>
            <a:ext cx="13888933" cy="6623070"/>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GB"/>
              <a:t>Social media data come from various resources, such as Facebook, Twitter, Reddit, Instagram or YouTube. </a:t>
            </a:r>
            <a:endParaRPr/>
          </a:p>
          <a:p>
            <a:pPr marL="889000" lvl="1" indent="-288000" algn="l" rtl="0">
              <a:lnSpc>
                <a:spcPct val="100000"/>
              </a:lnSpc>
              <a:spcBef>
                <a:spcPts val="600"/>
              </a:spcBef>
              <a:spcAft>
                <a:spcPts val="0"/>
              </a:spcAft>
              <a:buClr>
                <a:srgbClr val="6A6C76"/>
              </a:buClr>
              <a:buSzPts val="1400"/>
              <a:buFont typeface="Tahoma"/>
              <a:buChar char="•"/>
            </a:pPr>
            <a:r>
              <a:rPr lang="en-GB"/>
              <a:t>The elements of social media data may be:</a:t>
            </a:r>
            <a:endParaRPr/>
          </a:p>
          <a:p>
            <a:pPr marL="889000" lvl="1" indent="-288000" algn="l" rtl="0">
              <a:lnSpc>
                <a:spcPct val="100000"/>
              </a:lnSpc>
              <a:spcBef>
                <a:spcPts val="600"/>
              </a:spcBef>
              <a:spcAft>
                <a:spcPts val="0"/>
              </a:spcAft>
              <a:buClr>
                <a:srgbClr val="6A6C76"/>
              </a:buClr>
              <a:buSzPts val="1400"/>
              <a:buFont typeface="Tahoma"/>
              <a:buChar char="•"/>
            </a:pPr>
            <a:r>
              <a:rPr lang="en-GB"/>
              <a:t>individual tweets, comments on Facebook, Twitter or Reddit etc.,</a:t>
            </a:r>
            <a:endParaRPr/>
          </a:p>
          <a:p>
            <a:pPr marL="889000" lvl="1" indent="-288000" algn="l" rtl="0">
              <a:lnSpc>
                <a:spcPct val="100000"/>
              </a:lnSpc>
              <a:spcBef>
                <a:spcPts val="600"/>
              </a:spcBef>
              <a:spcAft>
                <a:spcPts val="0"/>
              </a:spcAft>
              <a:buClr>
                <a:srgbClr val="6A6C76"/>
              </a:buClr>
              <a:buSzPts val="1400"/>
              <a:buFont typeface="Tahoma"/>
              <a:buChar char="•"/>
            </a:pPr>
            <a:r>
              <a:rPr lang="en-GB"/>
              <a:t>visual content, such as photos or videos,</a:t>
            </a:r>
            <a:endParaRPr/>
          </a:p>
          <a:p>
            <a:pPr marL="889000" lvl="1" indent="-288000" algn="l" rtl="0">
              <a:lnSpc>
                <a:spcPct val="100000"/>
              </a:lnSpc>
              <a:spcBef>
                <a:spcPts val="600"/>
              </a:spcBef>
              <a:spcAft>
                <a:spcPts val="0"/>
              </a:spcAft>
              <a:buClr>
                <a:srgbClr val="6A6C76"/>
              </a:buClr>
              <a:buSzPts val="1400"/>
              <a:buFont typeface="Tahoma"/>
              <a:buChar char="•"/>
            </a:pPr>
            <a:r>
              <a:rPr lang="en-GB"/>
              <a:t>network connections between network users (friend connections, groups),</a:t>
            </a:r>
            <a:endParaRPr/>
          </a:p>
          <a:p>
            <a:pPr marL="889000" lvl="1" indent="-288000" algn="l" rtl="0">
              <a:lnSpc>
                <a:spcPct val="100000"/>
              </a:lnSpc>
              <a:spcBef>
                <a:spcPts val="600"/>
              </a:spcBef>
              <a:spcAft>
                <a:spcPts val="0"/>
              </a:spcAft>
              <a:buClr>
                <a:srgbClr val="6A6C76"/>
              </a:buClr>
              <a:buSzPts val="1400"/>
              <a:buFont typeface="Tahoma"/>
              <a:buChar char="•"/>
            </a:pPr>
            <a:r>
              <a:rPr lang="en-GB"/>
              <a:t>data on ratings and/or interests (preferences or likes)</a:t>
            </a:r>
            <a:endParaRPr/>
          </a:p>
          <a:p>
            <a:pPr marL="889000" lvl="1" indent="-199100" algn="l" rtl="0">
              <a:lnSpc>
                <a:spcPct val="100000"/>
              </a:lnSpc>
              <a:spcBef>
                <a:spcPts val="600"/>
              </a:spcBef>
              <a:spcAft>
                <a:spcPts val="0"/>
              </a:spcAft>
              <a:buClr>
                <a:srgbClr val="6A6C76"/>
              </a:buClr>
              <a:buSzPts val="1400"/>
              <a:buFont typeface="Tahoma"/>
              <a:buNone/>
            </a:pPr>
            <a:endParaRPr/>
          </a:p>
          <a:p>
            <a:pPr marL="889000" lvl="1" indent="-199100" algn="l" rtl="0">
              <a:lnSpc>
                <a:spcPct val="100000"/>
              </a:lnSpc>
              <a:spcBef>
                <a:spcPts val="600"/>
              </a:spcBef>
              <a:spcAft>
                <a:spcPts val="0"/>
              </a:spcAft>
              <a:buClr>
                <a:srgbClr val="6A6C76"/>
              </a:buClr>
              <a:buSzPts val="1400"/>
              <a:buFont typeface="Tahoma"/>
              <a:buNone/>
            </a:pPr>
            <a:endParaRPr/>
          </a:p>
          <a:p>
            <a:pPr marL="889000" lvl="1" indent="-288000" algn="l" rtl="0">
              <a:lnSpc>
                <a:spcPct val="100000"/>
              </a:lnSpc>
              <a:spcBef>
                <a:spcPts val="600"/>
              </a:spcBef>
              <a:spcAft>
                <a:spcPts val="0"/>
              </a:spcAft>
              <a:buClr>
                <a:srgbClr val="6A6C76"/>
              </a:buClr>
              <a:buSzPts val="1400"/>
              <a:buFont typeface="Tahoma"/>
              <a:buChar char="•"/>
            </a:pPr>
            <a:r>
              <a:rPr lang="en-GB"/>
              <a:t>The availability to researchers is limited</a:t>
            </a:r>
            <a:endParaRPr/>
          </a:p>
        </p:txBody>
      </p:sp>
      <p:sp>
        <p:nvSpPr>
          <p:cNvPr id="752" name="Google Shape;752;p67"/>
          <p:cNvSpPr txBox="1">
            <a:spLocks noGrp="1"/>
          </p:cNvSpPr>
          <p:nvPr>
            <p:ph type="title"/>
          </p:nvPr>
        </p:nvSpPr>
        <p:spPr>
          <a:xfrm>
            <a:off x="822960" y="857902"/>
            <a:ext cx="11037044"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Resources for social media data</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8"/>
          <p:cNvSpPr txBox="1">
            <a:spLocks noGrp="1"/>
          </p:cNvSpPr>
          <p:nvPr>
            <p:ph type="body" idx="1"/>
          </p:nvPr>
        </p:nvSpPr>
        <p:spPr>
          <a:xfrm>
            <a:off x="908781" y="2359152"/>
            <a:ext cx="12977559" cy="7150608"/>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GB"/>
              <a:t>Social media data are available to researchers, but their availability is restricted by companies that own respective social media platforms (Facebook , Twitter, etc.). Restricted availability of social media data represents serious obstacle for more intensive application of social media data in social research.</a:t>
            </a:r>
            <a:endParaRPr/>
          </a:p>
          <a:p>
            <a:pPr marL="584200" lvl="0" indent="-584200" algn="l" rtl="0">
              <a:lnSpc>
                <a:spcPct val="100000"/>
              </a:lnSpc>
              <a:spcBef>
                <a:spcPts val="600"/>
              </a:spcBef>
              <a:spcAft>
                <a:spcPts val="0"/>
              </a:spcAft>
              <a:buClr>
                <a:srgbClr val="6A6C76"/>
              </a:buClr>
              <a:buSzPts val="2044"/>
              <a:buFont typeface="Tahoma"/>
              <a:buChar char="•"/>
            </a:pPr>
            <a:r>
              <a:rPr lang="en-GB"/>
              <a:t>There are several reasons for their limited:</a:t>
            </a:r>
            <a:endParaRPr/>
          </a:p>
          <a:p>
            <a:pPr marL="1333500" lvl="2" indent="-287999" algn="l" rtl="0">
              <a:lnSpc>
                <a:spcPct val="100000"/>
              </a:lnSpc>
              <a:spcBef>
                <a:spcPts val="600"/>
              </a:spcBef>
              <a:spcAft>
                <a:spcPts val="0"/>
              </a:spcAft>
              <a:buClr>
                <a:srgbClr val="6A6C76"/>
              </a:buClr>
              <a:buSzPts val="1000"/>
              <a:buFont typeface="Tahoma"/>
              <a:buChar char="•"/>
            </a:pPr>
            <a:r>
              <a:rPr lang="en-GB" sz="2000" i="1"/>
              <a:t>Legal reason</a:t>
            </a:r>
            <a:r>
              <a:rPr lang="en-GB" sz="2000"/>
              <a:t>: it deals with the social media content’s copyright. The users have copyright for their own content (e. g. Tweets or Facebook posts) and by signing terms of use they give the social media platform a license to use the content for various purposes. The use of the social media data for third parties (private companies, academic researchers etc.) is restricted in the terms of use. This constrains the researchers (and data archives) in using, storing and sharing the data. A good source of guidance on social media data preservation both for researchers and repositories is Thomson, S.D. (2016) "</a:t>
            </a:r>
            <a:r>
              <a:rPr lang="en-GB" sz="2000" u="sng">
                <a:solidFill>
                  <a:schemeClr val="hlink"/>
                </a:solidFill>
                <a:hlinkClick r:id="rId3"/>
              </a:rPr>
              <a:t>Preserving Social Media</a:t>
            </a:r>
            <a:r>
              <a:rPr lang="en-GB" sz="2000"/>
              <a:t>".</a:t>
            </a:r>
            <a:endParaRPr/>
          </a:p>
          <a:p>
            <a:pPr marL="1333500" lvl="2" indent="-287999" algn="l" rtl="0">
              <a:lnSpc>
                <a:spcPct val="100000"/>
              </a:lnSpc>
              <a:spcBef>
                <a:spcPts val="600"/>
              </a:spcBef>
              <a:spcAft>
                <a:spcPts val="0"/>
              </a:spcAft>
              <a:buClr>
                <a:srgbClr val="6A6C76"/>
              </a:buClr>
              <a:buSzPts val="1000"/>
              <a:buFont typeface="Tahoma"/>
              <a:buChar char="•"/>
            </a:pPr>
            <a:r>
              <a:rPr lang="en-GB" sz="2000" i="1"/>
              <a:t>Ethical reason</a:t>
            </a:r>
            <a:r>
              <a:rPr lang="en-GB" sz="2000"/>
              <a:t>: researchers and data archivist must care about the protection of personal information of the social media users.</a:t>
            </a:r>
            <a:endParaRPr/>
          </a:p>
          <a:p>
            <a:pPr marL="584200" lvl="0" indent="-454406" algn="l" rtl="0">
              <a:lnSpc>
                <a:spcPct val="100000"/>
              </a:lnSpc>
              <a:spcBef>
                <a:spcPts val="600"/>
              </a:spcBef>
              <a:spcAft>
                <a:spcPts val="0"/>
              </a:spcAft>
              <a:buClr>
                <a:srgbClr val="6A6C76"/>
              </a:buClr>
              <a:buSzPts val="2044"/>
              <a:buFont typeface="Tahoma"/>
              <a:buNone/>
            </a:pPr>
            <a:endParaRPr/>
          </a:p>
        </p:txBody>
      </p:sp>
      <p:sp>
        <p:nvSpPr>
          <p:cNvPr id="758" name="Google Shape;758;p6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Availability of social media data</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69"/>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GB"/>
              <a:t>Social media data can be obtained through the application programming interfaces (APIs) of the social media platforms. However, these APIs usually restrict the type and amount of data you can collect. If researchers request large amounts of data through APIs, they might not get the complete data but samples. Often it is not fully transparent how these data are sampled.</a:t>
            </a:r>
            <a:endParaRPr/>
          </a:p>
          <a:p>
            <a:pPr marL="584200" lvl="0" indent="-584200" algn="l" rtl="0">
              <a:lnSpc>
                <a:spcPct val="100000"/>
              </a:lnSpc>
              <a:spcBef>
                <a:spcPts val="600"/>
              </a:spcBef>
              <a:spcAft>
                <a:spcPts val="0"/>
              </a:spcAft>
              <a:buClr>
                <a:srgbClr val="6A6C76"/>
              </a:buClr>
              <a:buSzPts val="2044"/>
              <a:buFont typeface="Tahoma"/>
              <a:buChar char="•"/>
            </a:pPr>
            <a:r>
              <a:rPr lang="en-GB"/>
              <a:t>For those who are not able to handle APIs for downloading the data, there are commercial subjects that sell social media data, such as </a:t>
            </a:r>
            <a:r>
              <a:rPr lang="en-GB" u="sng">
                <a:solidFill>
                  <a:schemeClr val="hlink"/>
                </a:solidFill>
                <a:hlinkClick r:id="rId3"/>
              </a:rPr>
              <a:t>Gnip</a:t>
            </a:r>
            <a:r>
              <a:rPr lang="en-GB"/>
              <a:t> (acquired by Twitter Inc. in 2014) or </a:t>
            </a:r>
            <a:r>
              <a:rPr lang="en-GB" u="sng">
                <a:solidFill>
                  <a:schemeClr val="hlink"/>
                </a:solidFill>
                <a:hlinkClick r:id="rId4"/>
              </a:rPr>
              <a:t>DataSift</a:t>
            </a:r>
            <a:r>
              <a:rPr lang="en-GB"/>
              <a:t>, but these usually have high costs.</a:t>
            </a:r>
            <a:endParaRPr/>
          </a:p>
          <a:p>
            <a:pPr marL="584200" lvl="0" indent="-454406" algn="l" rtl="0">
              <a:lnSpc>
                <a:spcPct val="100000"/>
              </a:lnSpc>
              <a:spcBef>
                <a:spcPts val="600"/>
              </a:spcBef>
              <a:spcAft>
                <a:spcPts val="0"/>
              </a:spcAft>
              <a:buClr>
                <a:srgbClr val="6A6C76"/>
              </a:buClr>
              <a:buSzPts val="2044"/>
              <a:buFont typeface="Tahoma"/>
              <a:buNone/>
            </a:pPr>
            <a:endParaRPr/>
          </a:p>
        </p:txBody>
      </p:sp>
      <p:sp>
        <p:nvSpPr>
          <p:cNvPr id="764" name="Google Shape;764;p6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Platforms as social media data sources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chemeClr val="dk1"/>
              </a:buClr>
              <a:buSzPts val="5800"/>
              <a:buFont typeface="Tahoma"/>
              <a:buNone/>
            </a:pPr>
            <a:r>
              <a:rPr lang="en-GB" dirty="0">
                <a:solidFill>
                  <a:schemeClr val="dk1"/>
                </a:solidFill>
                <a:latin typeface="Tahoma" panose="020B0604030504040204" pitchFamily="34" charset="0"/>
                <a:ea typeface="Tahoma" panose="020B0604030504040204" pitchFamily="34" charset="0"/>
                <a:cs typeface="Tahoma" panose="020B0604030504040204" pitchFamily="34" charset="0"/>
              </a:rPr>
              <a:t>Types of data: time</a:t>
            </a: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grpSp>
        <p:nvGrpSpPr>
          <p:cNvPr id="160" name="Google Shape;160;p7"/>
          <p:cNvGrpSpPr/>
          <p:nvPr/>
        </p:nvGrpSpPr>
        <p:grpSpPr>
          <a:xfrm>
            <a:off x="2167731" y="2667206"/>
            <a:ext cx="12582143" cy="6031579"/>
            <a:chOff x="0" y="79454"/>
            <a:chExt cx="12582143" cy="6031579"/>
          </a:xfrm>
        </p:grpSpPr>
        <p:sp>
          <p:nvSpPr>
            <p:cNvPr id="161" name="Google Shape;161;p7"/>
            <p:cNvSpPr/>
            <p:nvPr/>
          </p:nvSpPr>
          <p:spPr>
            <a:xfrm>
              <a:off x="0" y="312723"/>
              <a:ext cx="3145536" cy="5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2" name="Google Shape;162;p7"/>
            <p:cNvSpPr txBox="1"/>
            <p:nvPr/>
          </p:nvSpPr>
          <p:spPr>
            <a:xfrm>
              <a:off x="0" y="312723"/>
              <a:ext cx="3145536" cy="514800"/>
            </a:xfrm>
            <a:prstGeom prst="rect">
              <a:avLst/>
            </a:prstGeom>
            <a:noFill/>
            <a:ln>
              <a:noFill/>
            </a:ln>
          </p:spPr>
          <p:txBody>
            <a:bodyPr spcFirstLastPara="1" wrap="square" lIns="184900" tIns="66025" rIns="184900" bIns="66025" anchor="ctr" anchorCtr="0">
              <a:noAutofit/>
            </a:bodyPr>
            <a:lstStyle/>
            <a:p>
              <a:pPr marL="0" marR="0" lvl="0" indent="0" algn="r" rtl="0">
                <a:lnSpc>
                  <a:spcPct val="90000"/>
                </a:lnSpc>
                <a:spcBef>
                  <a:spcPts val="0"/>
                </a:spcBef>
                <a:spcAft>
                  <a:spcPts val="0"/>
                </a:spcAft>
                <a:buClr>
                  <a:srgbClr val="000000"/>
                </a:buClr>
                <a:buSzPts val="2600"/>
                <a:buFont typeface="Helvetica Neue"/>
                <a:buNone/>
              </a:pPr>
              <a:r>
                <a:rPr lang="en-GB" sz="2600" b="1"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rPr>
                <a:t>Cross-sectional</a:t>
              </a:r>
              <a:endParaRPr>
                <a:latin typeface="Tahoma" panose="020B0604030504040204" pitchFamily="34" charset="0"/>
                <a:ea typeface="Tahoma" panose="020B0604030504040204" pitchFamily="34" charset="0"/>
                <a:cs typeface="Tahoma" panose="020B0604030504040204" pitchFamily="34" charset="0"/>
              </a:endParaRPr>
            </a:p>
          </p:txBody>
        </p:sp>
        <p:sp>
          <p:nvSpPr>
            <p:cNvPr id="163" name="Google Shape;163;p7"/>
            <p:cNvSpPr/>
            <p:nvPr/>
          </p:nvSpPr>
          <p:spPr>
            <a:xfrm>
              <a:off x="3145535" y="79454"/>
              <a:ext cx="629107" cy="981337"/>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4" name="Google Shape;164;p7"/>
            <p:cNvSpPr/>
            <p:nvPr/>
          </p:nvSpPr>
          <p:spPr>
            <a:xfrm>
              <a:off x="4026286" y="79454"/>
              <a:ext cx="8555857" cy="981337"/>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5" name="Google Shape;165;p7"/>
            <p:cNvSpPr txBox="1"/>
            <p:nvPr/>
          </p:nvSpPr>
          <p:spPr>
            <a:xfrm>
              <a:off x="4026286" y="79454"/>
              <a:ext cx="8555857" cy="981337"/>
            </a:xfrm>
            <a:prstGeom prst="rect">
              <a:avLst/>
            </a:prstGeom>
            <a:noFill/>
            <a:ln>
              <a:noFill/>
            </a:ln>
          </p:spPr>
          <p:txBody>
            <a:bodyPr spcFirstLastPara="1" wrap="square" lIns="99050" tIns="99050" rIns="99050" bIns="99050" anchor="ctr" anchorCtr="0">
              <a:noAutofit/>
            </a:bodyPr>
            <a:lstStyle/>
            <a:p>
              <a:pPr marL="228600" marR="0" lvl="1" indent="-228600" algn="l" rtl="0">
                <a:lnSpc>
                  <a:spcPct val="90000"/>
                </a:lnSpc>
                <a:spcBef>
                  <a:spcPts val="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one-point of time (a snap shot)</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28600" marR="0" lvl="1" indent="-228600" algn="l" rtl="0">
                <a:lnSpc>
                  <a:spcPct val="90000"/>
                </a:lnSpc>
                <a:spcBef>
                  <a:spcPts val="39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usually information on multiple cases and variables</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7"/>
            <p:cNvSpPr/>
            <p:nvPr/>
          </p:nvSpPr>
          <p:spPr>
            <a:xfrm>
              <a:off x="0" y="1407519"/>
              <a:ext cx="3142464" cy="8526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7" name="Google Shape;167;p7"/>
            <p:cNvSpPr txBox="1"/>
            <p:nvPr/>
          </p:nvSpPr>
          <p:spPr>
            <a:xfrm>
              <a:off x="0" y="1407519"/>
              <a:ext cx="3142464" cy="852637"/>
            </a:xfrm>
            <a:prstGeom prst="rect">
              <a:avLst/>
            </a:prstGeom>
            <a:noFill/>
            <a:ln>
              <a:noFill/>
            </a:ln>
          </p:spPr>
          <p:txBody>
            <a:bodyPr spcFirstLastPara="1" wrap="square" lIns="184900" tIns="66025" rIns="184900" bIns="66025" anchor="ctr" anchorCtr="0">
              <a:noAutofit/>
            </a:bodyPr>
            <a:lstStyle/>
            <a:p>
              <a:pPr marL="0" marR="0" lvl="0" indent="0" algn="r" rtl="0">
                <a:lnSpc>
                  <a:spcPct val="90000"/>
                </a:lnSpc>
                <a:spcBef>
                  <a:spcPts val="0"/>
                </a:spcBef>
                <a:spcAft>
                  <a:spcPts val="0"/>
                </a:spcAft>
                <a:buClr>
                  <a:srgbClr val="000000"/>
                </a:buClr>
                <a:buSzPts val="2600"/>
                <a:buFont typeface="Helvetica Neue"/>
                <a:buNone/>
              </a:pPr>
              <a:r>
                <a:rPr lang="en-GB" sz="2600" b="1"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rPr>
                <a:t>Repeated cross sectional</a:t>
              </a:r>
              <a:endParaRPr>
                <a:latin typeface="Tahoma" panose="020B0604030504040204" pitchFamily="34" charset="0"/>
                <a:ea typeface="Tahoma" panose="020B0604030504040204" pitchFamily="34" charset="0"/>
                <a:cs typeface="Tahoma" panose="020B0604030504040204" pitchFamily="34" charset="0"/>
              </a:endParaRPr>
            </a:p>
          </p:txBody>
        </p:sp>
        <p:sp>
          <p:nvSpPr>
            <p:cNvPr id="168" name="Google Shape;168;p7"/>
            <p:cNvSpPr/>
            <p:nvPr/>
          </p:nvSpPr>
          <p:spPr>
            <a:xfrm>
              <a:off x="3142464" y="1154392"/>
              <a:ext cx="628492" cy="1358891"/>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9" name="Google Shape;169;p7"/>
            <p:cNvSpPr/>
            <p:nvPr/>
          </p:nvSpPr>
          <p:spPr>
            <a:xfrm>
              <a:off x="4022354" y="1154392"/>
              <a:ext cx="8547502" cy="1358891"/>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0" name="Google Shape;170;p7"/>
            <p:cNvSpPr txBox="1"/>
            <p:nvPr/>
          </p:nvSpPr>
          <p:spPr>
            <a:xfrm>
              <a:off x="4022354" y="1154392"/>
              <a:ext cx="8547502" cy="1358891"/>
            </a:xfrm>
            <a:prstGeom prst="rect">
              <a:avLst/>
            </a:prstGeom>
            <a:noFill/>
            <a:ln>
              <a:noFill/>
            </a:ln>
          </p:spPr>
          <p:txBody>
            <a:bodyPr spcFirstLastPara="1" wrap="square" lIns="99050" tIns="99050" rIns="99050" bIns="99050" anchor="ctr" anchorCtr="0">
              <a:noAutofit/>
            </a:bodyPr>
            <a:lstStyle/>
            <a:p>
              <a:pPr marL="228600" marR="0" lvl="1" indent="-228600" algn="l" rtl="0">
                <a:lnSpc>
                  <a:spcPct val="90000"/>
                </a:lnSpc>
                <a:spcBef>
                  <a:spcPts val="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cross-sectional surveys repeated with new samples</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28600" marR="0" lvl="1" indent="-228600" algn="l" rtl="0">
                <a:lnSpc>
                  <a:spcPct val="90000"/>
                </a:lnSpc>
                <a:spcBef>
                  <a:spcPts val="39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data from the different samples allows analysis of trends</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71" name="Google Shape;171;p7"/>
            <p:cNvSpPr/>
            <p:nvPr/>
          </p:nvSpPr>
          <p:spPr>
            <a:xfrm>
              <a:off x="0" y="3411258"/>
              <a:ext cx="3142464" cy="5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2" name="Google Shape;172;p7"/>
            <p:cNvSpPr txBox="1"/>
            <p:nvPr/>
          </p:nvSpPr>
          <p:spPr>
            <a:xfrm>
              <a:off x="0" y="3411258"/>
              <a:ext cx="3142464" cy="514800"/>
            </a:xfrm>
            <a:prstGeom prst="rect">
              <a:avLst/>
            </a:prstGeom>
            <a:noFill/>
            <a:ln>
              <a:noFill/>
            </a:ln>
          </p:spPr>
          <p:txBody>
            <a:bodyPr spcFirstLastPara="1" wrap="square" lIns="184900" tIns="66025" rIns="184900" bIns="66025" anchor="ctr" anchorCtr="0">
              <a:noAutofit/>
            </a:bodyPr>
            <a:lstStyle/>
            <a:p>
              <a:pPr marL="0" marR="0" lvl="0" indent="0" algn="r" rtl="0">
                <a:lnSpc>
                  <a:spcPct val="90000"/>
                </a:lnSpc>
                <a:spcBef>
                  <a:spcPts val="0"/>
                </a:spcBef>
                <a:spcAft>
                  <a:spcPts val="0"/>
                </a:spcAft>
                <a:buClr>
                  <a:srgbClr val="000000"/>
                </a:buClr>
                <a:buSzPts val="2600"/>
                <a:buFont typeface="Helvetica Neue"/>
                <a:buNone/>
              </a:pPr>
              <a:r>
                <a:rPr lang="en-GB" sz="2600" b="1"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rPr>
                <a:t>Time series</a:t>
              </a:r>
              <a:endParaRPr>
                <a:latin typeface="Tahoma" panose="020B0604030504040204" pitchFamily="34" charset="0"/>
                <a:ea typeface="Tahoma" panose="020B0604030504040204" pitchFamily="34" charset="0"/>
                <a:cs typeface="Tahoma" panose="020B0604030504040204" pitchFamily="34" charset="0"/>
              </a:endParaRPr>
            </a:p>
          </p:txBody>
        </p:sp>
        <p:sp>
          <p:nvSpPr>
            <p:cNvPr id="173" name="Google Shape;173;p7"/>
            <p:cNvSpPr/>
            <p:nvPr/>
          </p:nvSpPr>
          <p:spPr>
            <a:xfrm>
              <a:off x="3142464" y="2606883"/>
              <a:ext cx="628492" cy="2123550"/>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4" name="Google Shape;174;p7"/>
            <p:cNvSpPr/>
            <p:nvPr/>
          </p:nvSpPr>
          <p:spPr>
            <a:xfrm>
              <a:off x="4022354" y="2606883"/>
              <a:ext cx="8547502" cy="212355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5" name="Google Shape;175;p7"/>
            <p:cNvSpPr txBox="1"/>
            <p:nvPr/>
          </p:nvSpPr>
          <p:spPr>
            <a:xfrm>
              <a:off x="4022354" y="2606883"/>
              <a:ext cx="8547502" cy="2123550"/>
            </a:xfrm>
            <a:prstGeom prst="rect">
              <a:avLst/>
            </a:prstGeom>
            <a:noFill/>
            <a:ln>
              <a:noFill/>
            </a:ln>
          </p:spPr>
          <p:txBody>
            <a:bodyPr spcFirstLastPara="1" wrap="square" lIns="99050" tIns="99050" rIns="99050" bIns="99050" anchor="ctr" anchorCtr="0">
              <a:noAutofit/>
            </a:bodyPr>
            <a:lstStyle/>
            <a:p>
              <a:pPr marL="228600" marR="0" lvl="1" indent="-228600" algn="l" rtl="0">
                <a:lnSpc>
                  <a:spcPct val="90000"/>
                </a:lnSpc>
                <a:spcBef>
                  <a:spcPts val="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series of data points in time order (often equally spaced in time)</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28600" marR="0" lvl="1" indent="-228600" algn="l" rtl="0">
                <a:lnSpc>
                  <a:spcPct val="90000"/>
                </a:lnSpc>
                <a:spcBef>
                  <a:spcPts val="39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aggregate macro data are often time-series data.</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28600" marR="0" lvl="1" indent="-228600" algn="l" rtl="0">
                <a:lnSpc>
                  <a:spcPct val="90000"/>
                </a:lnSpc>
                <a:spcBef>
                  <a:spcPts val="39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time points may come from sample surveys e.g. unemployment from labour force surveys</a:t>
              </a:r>
              <a:endParaRPr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76" name="Google Shape;176;p7"/>
            <p:cNvSpPr/>
            <p:nvPr/>
          </p:nvSpPr>
          <p:spPr>
            <a:xfrm>
              <a:off x="0" y="5210133"/>
              <a:ext cx="3142464" cy="5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7" name="Google Shape;177;p7"/>
            <p:cNvSpPr txBox="1"/>
            <p:nvPr/>
          </p:nvSpPr>
          <p:spPr>
            <a:xfrm>
              <a:off x="0" y="5210133"/>
              <a:ext cx="3142464" cy="514800"/>
            </a:xfrm>
            <a:prstGeom prst="rect">
              <a:avLst/>
            </a:prstGeom>
            <a:noFill/>
            <a:ln>
              <a:noFill/>
            </a:ln>
          </p:spPr>
          <p:txBody>
            <a:bodyPr spcFirstLastPara="1" wrap="square" lIns="184900" tIns="66025" rIns="184900" bIns="66025" anchor="ctr" anchorCtr="0">
              <a:noAutofit/>
            </a:bodyPr>
            <a:lstStyle/>
            <a:p>
              <a:pPr marL="0" marR="0" lvl="0" indent="0" algn="r" rtl="0">
                <a:lnSpc>
                  <a:spcPct val="90000"/>
                </a:lnSpc>
                <a:spcBef>
                  <a:spcPts val="0"/>
                </a:spcBef>
                <a:spcAft>
                  <a:spcPts val="0"/>
                </a:spcAft>
                <a:buClr>
                  <a:srgbClr val="000000"/>
                </a:buClr>
                <a:buSzPts val="2600"/>
                <a:buFont typeface="Helvetica Neue"/>
                <a:buNone/>
              </a:pPr>
              <a:r>
                <a:rPr lang="en-GB" sz="2600" b="1"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rPr>
                <a:t>Longitudinal</a:t>
              </a:r>
              <a:endParaRPr>
                <a:latin typeface="Tahoma" panose="020B0604030504040204" pitchFamily="34" charset="0"/>
                <a:ea typeface="Tahoma" panose="020B0604030504040204" pitchFamily="34" charset="0"/>
                <a:cs typeface="Tahoma" panose="020B0604030504040204" pitchFamily="34" charset="0"/>
              </a:endParaRPr>
            </a:p>
          </p:txBody>
        </p:sp>
        <p:sp>
          <p:nvSpPr>
            <p:cNvPr id="178" name="Google Shape;178;p7"/>
            <p:cNvSpPr/>
            <p:nvPr/>
          </p:nvSpPr>
          <p:spPr>
            <a:xfrm>
              <a:off x="3142464" y="4824033"/>
              <a:ext cx="628492" cy="1287000"/>
            </a:xfrm>
            <a:prstGeom prst="leftBrace">
              <a:avLst>
                <a:gd name="adj1" fmla="val 35000"/>
                <a:gd name="adj2" fmla="val 50000"/>
              </a:avLst>
            </a:pr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9" name="Google Shape;179;p7"/>
            <p:cNvSpPr/>
            <p:nvPr/>
          </p:nvSpPr>
          <p:spPr>
            <a:xfrm>
              <a:off x="4022354" y="4824033"/>
              <a:ext cx="8547502" cy="1287000"/>
            </a:xfrm>
            <a:prstGeom prst="rect">
              <a:avLst/>
            </a:prstGeom>
            <a:solidFill>
              <a:schemeClr val="accent3"/>
            </a:solidFill>
            <a:ln w="25400" cap="flat" cmpd="sng">
              <a:solidFill>
                <a:srgbClr val="A3C9E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80" name="Google Shape;180;p7"/>
            <p:cNvSpPr txBox="1"/>
            <p:nvPr/>
          </p:nvSpPr>
          <p:spPr>
            <a:xfrm>
              <a:off x="4022354" y="4824033"/>
              <a:ext cx="8547502" cy="1287000"/>
            </a:xfrm>
            <a:prstGeom prst="rect">
              <a:avLst/>
            </a:prstGeom>
            <a:noFill/>
            <a:ln>
              <a:noFill/>
            </a:ln>
          </p:spPr>
          <p:txBody>
            <a:bodyPr spcFirstLastPara="1" wrap="square" lIns="99050" tIns="99050" rIns="99050" bIns="99050" anchor="ctr" anchorCtr="0">
              <a:noAutofit/>
            </a:bodyPr>
            <a:lstStyle/>
            <a:p>
              <a:pPr marL="228600" marR="0" lvl="1" indent="-228600" algn="l" rtl="0">
                <a:lnSpc>
                  <a:spcPct val="90000"/>
                </a:lnSpc>
                <a:spcBef>
                  <a:spcPts val="0"/>
                </a:spcBef>
                <a:spcAft>
                  <a:spcPts val="0"/>
                </a:spcAft>
                <a:buClr>
                  <a:schemeClr val="lt1"/>
                </a:buClr>
                <a:buSzPts val="2600"/>
                <a:buFont typeface="Helvetica Neue"/>
                <a:buChar char="•"/>
              </a:pPr>
              <a:r>
                <a:rPr lang="en-GB" sz="2600" i="0" u="none" strike="noStrike" cap="none" dirty="0">
                  <a:solidFill>
                    <a:schemeClr val="bg2"/>
                  </a:solidFill>
                  <a:latin typeface="Tahoma" panose="020B0604030504040204" pitchFamily="34" charset="0"/>
                  <a:ea typeface="Tahoma" panose="020B0604030504040204" pitchFamily="34" charset="0"/>
                  <a:cs typeface="Tahoma" panose="020B0604030504040204" pitchFamily="34" charset="0"/>
                  <a:sym typeface="Helvetica Neue"/>
                </a:rPr>
                <a:t>follow the same units over time e.g. household panel studies collect information from a sample of households in regular ‘waves</a:t>
              </a:r>
              <a:r>
                <a:rPr lang="en-GB" sz="26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Helvetica Neue"/>
                </a:rPr>
                <a:t>’ </a:t>
              </a:r>
              <a:endParaRPr dirty="0">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70"/>
          <p:cNvSpPr txBox="1">
            <a:spLocks noGrp="1"/>
          </p:cNvSpPr>
          <p:nvPr>
            <p:ph type="body" idx="1"/>
          </p:nvPr>
        </p:nvSpPr>
        <p:spPr>
          <a:xfrm>
            <a:off x="908781" y="2496211"/>
            <a:ext cx="12624340"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GB"/>
              <a:t>As on July 2019, only two CESSDA archives store and disseminate social media data so far: GESIS and UK Data Service (UKDS) offer their users limited collection of social media data, Facebook data, geo-coded Twitter data, and specific subsets of Wikipedia. In particular, UKDS holds several Twitter data sets (20 collections of Twitter communication (tweets’ IDs, timestamp, hashtags).</a:t>
            </a:r>
            <a:endParaRPr/>
          </a:p>
          <a:p>
            <a:pPr marL="584200" lvl="0" indent="-584200" algn="l" rtl="0">
              <a:lnSpc>
                <a:spcPct val="100000"/>
              </a:lnSpc>
              <a:spcBef>
                <a:spcPts val="600"/>
              </a:spcBef>
              <a:spcAft>
                <a:spcPts val="0"/>
              </a:spcAft>
              <a:buClr>
                <a:srgbClr val="6A6C76"/>
              </a:buClr>
              <a:buSzPts val="2044"/>
              <a:buFont typeface="Tahoma"/>
              <a:buChar char="•"/>
            </a:pPr>
            <a:r>
              <a:rPr lang="en-GB"/>
              <a:t>Currently, several CESSDA archives plan strategies to overcome legal and technical issues related to social media data archiving and sharing as they see it as important area.</a:t>
            </a:r>
            <a:endParaRPr/>
          </a:p>
          <a:p>
            <a:pPr marL="0" lvl="0" indent="0" algn="l" rtl="0">
              <a:lnSpc>
                <a:spcPct val="100000"/>
              </a:lnSpc>
              <a:spcBef>
                <a:spcPts val="600"/>
              </a:spcBef>
              <a:spcAft>
                <a:spcPts val="0"/>
              </a:spcAft>
              <a:buClr>
                <a:srgbClr val="6A6C76"/>
              </a:buClr>
              <a:buSzPts val="2044"/>
              <a:buFont typeface="Tahoma"/>
              <a:buNone/>
            </a:pPr>
            <a:endParaRPr/>
          </a:p>
        </p:txBody>
      </p:sp>
      <p:sp>
        <p:nvSpPr>
          <p:cNvPr id="770" name="Google Shape;770;p7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Social media data in European Data Archives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Google Shape;775;p71"/>
          <p:cNvPicPr preferRelativeResize="0"/>
          <p:nvPr/>
        </p:nvPicPr>
        <p:blipFill rotWithShape="1">
          <a:blip r:embed="rId3">
            <a:alphaModFix/>
          </a:blip>
          <a:srcRect/>
          <a:stretch/>
        </p:blipFill>
        <p:spPr>
          <a:xfrm>
            <a:off x="4460765" y="206476"/>
            <a:ext cx="7601370" cy="8304478"/>
          </a:xfrm>
          <a:prstGeom prst="rect">
            <a:avLst/>
          </a:prstGeom>
          <a:noFill/>
          <a:ln>
            <a:noFill/>
          </a:ln>
        </p:spPr>
      </p:pic>
      <p:sp>
        <p:nvSpPr>
          <p:cNvPr id="776" name="Google Shape;776;p71"/>
          <p:cNvSpPr txBox="1"/>
          <p:nvPr/>
        </p:nvSpPr>
        <p:spPr>
          <a:xfrm>
            <a:off x="8001603" y="8686801"/>
            <a:ext cx="524865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ahoma"/>
              <a:buNone/>
            </a:pPr>
            <a:r>
              <a:rPr lang="en-GB" sz="2400" b="1" i="0" u="sng" strike="noStrike" cap="none">
                <a:solidFill>
                  <a:srgbClr val="000000"/>
                </a:solidFill>
                <a:latin typeface="Tahoma"/>
                <a:ea typeface="Tahoma"/>
                <a:cs typeface="Tahoma"/>
                <a:sym typeface="Tahoma"/>
                <a:hlinkClick r:id="rId4">
                  <a:extLst>
                    <a:ext uri="{A12FA001-AC4F-418D-AE19-62706E023703}">
                      <ahyp:hlinkClr xmlns:ahyp="http://schemas.microsoft.com/office/drawing/2018/hyperlinkcolor" val="tx"/>
                    </a:ext>
                  </a:extLst>
                </a:hlinkClick>
              </a:rPr>
              <a:t>www.cessda.eu/DMEG</a:t>
            </a:r>
            <a:r>
              <a:rPr lang="en-GB" sz="2400" b="1" i="0" u="none" strike="noStrike" cap="none">
                <a:solidFill>
                  <a:srgbClr val="000000"/>
                </a:solidFill>
                <a:latin typeface="Tahoma"/>
                <a:ea typeface="Tahoma"/>
                <a:cs typeface="Tahoma"/>
                <a:sym typeface="Tahoma"/>
              </a:rPr>
              <a:t> </a:t>
            </a:r>
            <a:endParaRPr/>
          </a:p>
        </p:txBody>
      </p:sp>
      <p:sp>
        <p:nvSpPr>
          <p:cNvPr id="777" name="Google Shape;777;p71"/>
          <p:cNvSpPr/>
          <p:nvPr/>
        </p:nvSpPr>
        <p:spPr>
          <a:xfrm rot="2956642">
            <a:off x="5214104" y="6659950"/>
            <a:ext cx="1060704" cy="749784"/>
          </a:xfrm>
          <a:prstGeom prst="leftArrow">
            <a:avLst>
              <a:gd name="adj1" fmla="val 50000"/>
              <a:gd name="adj2" fmla="val 50000"/>
            </a:avLst>
          </a:prstGeom>
          <a:solidFill>
            <a:schemeClr val="accent1"/>
          </a:solidFill>
          <a:ln w="25400" cap="flat" cmpd="sng">
            <a:solidFill>
              <a:srgbClr val="5585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72"/>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r>
              <a:rPr lang="en-GB">
                <a:latin typeface="Tahoma"/>
                <a:ea typeface="Tahoma"/>
                <a:cs typeface="Tahoma"/>
                <a:sym typeface="Tahoma"/>
              </a:rPr>
              <a:t>– </a:t>
            </a:r>
            <a:r>
              <a:rPr lang="en-GB" u="sng">
                <a:solidFill>
                  <a:schemeClr val="hlink"/>
                </a:solidFill>
                <a:latin typeface="Tahoma"/>
                <a:ea typeface="Tahoma"/>
                <a:cs typeface="Tahoma"/>
                <a:sym typeface="Tahoma"/>
                <a:hlinkClick r:id="rId3"/>
              </a:rPr>
              <a:t>Quick reference guide: Using administrative data for research</a:t>
            </a:r>
            <a:br>
              <a:rPr lang="en-GB">
                <a:latin typeface="Tahoma"/>
                <a:ea typeface="Tahoma"/>
                <a:cs typeface="Tahoma"/>
                <a:sym typeface="Tahoma"/>
              </a:rPr>
            </a:br>
            <a:r>
              <a:rPr lang="en-GB">
                <a:latin typeface="Tahoma"/>
                <a:ea typeface="Tahoma"/>
                <a:cs typeface="Tahoma"/>
                <a:sym typeface="Tahoma"/>
              </a:rPr>
              <a:t>– </a:t>
            </a:r>
            <a:r>
              <a:rPr lang="en-GB" u="sng">
                <a:solidFill>
                  <a:schemeClr val="hlink"/>
                </a:solidFill>
                <a:latin typeface="Tahoma"/>
                <a:ea typeface="Tahoma"/>
                <a:cs typeface="Tahoma"/>
                <a:sym typeface="Tahoma"/>
                <a:hlinkClick r:id="rId4"/>
              </a:rPr>
              <a:t>Quick reference guide: Social media and research</a:t>
            </a:r>
            <a:br>
              <a:rPr lang="en-GB">
                <a:latin typeface="Tahoma"/>
                <a:ea typeface="Tahoma"/>
                <a:cs typeface="Tahoma"/>
                <a:sym typeface="Tahoma"/>
              </a:rPr>
            </a:br>
            <a:r>
              <a:rPr lang="en-GB">
                <a:latin typeface="Tahoma"/>
                <a:ea typeface="Tahoma"/>
                <a:cs typeface="Tahoma"/>
                <a:sym typeface="Tahoma"/>
              </a:rPr>
              <a:t>– </a:t>
            </a:r>
            <a:r>
              <a:rPr lang="en-GB" u="sng">
                <a:solidFill>
                  <a:schemeClr val="hlink"/>
                </a:solidFill>
                <a:latin typeface="Tahoma"/>
                <a:ea typeface="Tahoma"/>
                <a:cs typeface="Tahoma"/>
                <a:sym typeface="Tahoma"/>
                <a:hlinkClick r:id="rId5"/>
              </a:rPr>
              <a:t>Guidelines on the use of social media data in survey research</a:t>
            </a:r>
            <a:endParaRPr>
              <a:latin typeface="Tahoma"/>
              <a:ea typeface="Tahoma"/>
              <a:cs typeface="Tahoma"/>
              <a:sym typeface="Tahoma"/>
            </a:endParaRPr>
          </a:p>
          <a:p>
            <a:pPr marL="0" lvl="0" indent="0" algn="l" rtl="0">
              <a:lnSpc>
                <a:spcPct val="100000"/>
              </a:lnSpc>
              <a:spcBef>
                <a:spcPts val="600"/>
              </a:spcBef>
              <a:spcAft>
                <a:spcPts val="0"/>
              </a:spcAft>
              <a:buClr>
                <a:srgbClr val="6A6C76"/>
              </a:buClr>
              <a:buSzPts val="2044"/>
              <a:buFont typeface="Tahoma"/>
              <a:buNone/>
            </a:pPr>
            <a:endParaRPr>
              <a:latin typeface="Tahoma"/>
              <a:ea typeface="Tahoma"/>
              <a:cs typeface="Tahoma"/>
              <a:sym typeface="Tahoma"/>
            </a:endParaRPr>
          </a:p>
          <a:p>
            <a:pPr marL="584200" lvl="0" indent="-584200" algn="l" rtl="0">
              <a:lnSpc>
                <a:spcPct val="100000"/>
              </a:lnSpc>
              <a:spcBef>
                <a:spcPts val="600"/>
              </a:spcBef>
              <a:spcAft>
                <a:spcPts val="0"/>
              </a:spcAft>
              <a:buClr>
                <a:srgbClr val="6A6C76"/>
              </a:buClr>
              <a:buSzPts val="2044"/>
              <a:buFont typeface="Tahoma"/>
              <a:buChar char="-"/>
            </a:pPr>
            <a:r>
              <a:rPr lang="en-GB" u="sng">
                <a:solidFill>
                  <a:schemeClr val="hlink"/>
                </a:solidFill>
                <a:latin typeface="Tahoma"/>
                <a:ea typeface="Tahoma"/>
                <a:cs typeface="Tahoma"/>
                <a:sym typeface="Tahoma"/>
                <a:hlinkClick r:id="rId6"/>
              </a:rPr>
              <a:t>Data Management Expert Guide </a:t>
            </a:r>
            <a:r>
              <a:rPr lang="en-GB">
                <a:latin typeface="Tahoma"/>
                <a:ea typeface="Tahoma"/>
                <a:cs typeface="Tahoma"/>
                <a:sym typeface="Tahoma"/>
              </a:rPr>
              <a:t>(CESSDA) </a:t>
            </a:r>
            <a:endParaRPr>
              <a:latin typeface="Tahoma"/>
              <a:ea typeface="Tahoma"/>
              <a:cs typeface="Tahoma"/>
              <a:sym typeface="Tahoma"/>
            </a:endParaRPr>
          </a:p>
          <a:p>
            <a:pPr marL="584200" lvl="0" indent="-584200" algn="l" rtl="0">
              <a:lnSpc>
                <a:spcPct val="100000"/>
              </a:lnSpc>
              <a:spcBef>
                <a:spcPts val="600"/>
              </a:spcBef>
              <a:spcAft>
                <a:spcPts val="0"/>
              </a:spcAft>
              <a:buClr>
                <a:srgbClr val="6A6C76"/>
              </a:buClr>
              <a:buSzPts val="2044"/>
              <a:buFont typeface="Tahoma"/>
              <a:buChar char="-"/>
            </a:pPr>
            <a:r>
              <a:rPr lang="en-GB" u="sng">
                <a:solidFill>
                  <a:schemeClr val="hlink"/>
                </a:solidFill>
                <a:latin typeface="Tahoma"/>
                <a:ea typeface="Tahoma"/>
                <a:cs typeface="Tahoma"/>
                <a:sym typeface="Tahoma"/>
                <a:hlinkClick r:id="rId7"/>
              </a:rPr>
              <a:t>Offline version of DMEG</a:t>
            </a:r>
            <a:endParaRPr>
              <a:latin typeface="Tahoma"/>
              <a:ea typeface="Tahoma"/>
              <a:cs typeface="Tahoma"/>
              <a:sym typeface="Tahoma"/>
            </a:endParaRPr>
          </a:p>
        </p:txBody>
      </p:sp>
      <p:sp>
        <p:nvSpPr>
          <p:cNvPr id="783" name="Google Shape;783;p7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latin typeface="Tahoma"/>
                <a:ea typeface="Tahoma"/>
                <a:cs typeface="Tahoma"/>
                <a:sym typeface="Tahoma"/>
              </a:rPr>
              <a:t>More literature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7"/>
        <p:cNvGrpSpPr/>
        <p:nvPr/>
      </p:nvGrpSpPr>
      <p:grpSpPr>
        <a:xfrm>
          <a:off x="0" y="0"/>
          <a:ext cx="0" cy="0"/>
          <a:chOff x="0" y="0"/>
          <a:chExt cx="0" cy="0"/>
        </a:xfrm>
      </p:grpSpPr>
      <p:sp>
        <p:nvSpPr>
          <p:cNvPr id="788" name="Google Shape;788;p73"/>
          <p:cNvSpPr txBox="1">
            <a:spLocks noGrp="1"/>
          </p:cNvSpPr>
          <p:nvPr>
            <p:ph type="body" idx="1"/>
          </p:nvPr>
        </p:nvSpPr>
        <p:spPr>
          <a:xfrm>
            <a:off x="2546428" y="3613404"/>
            <a:ext cx="12700388" cy="1214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8410"/>
              <a:buFont typeface="Tahoma"/>
              <a:buNone/>
            </a:pPr>
            <a:r>
              <a:rPr lang="en-GB" sz="5800" b="1"/>
              <a:t>Questions</a:t>
            </a:r>
            <a:endParaRPr sz="5800" b="1"/>
          </a:p>
        </p:txBody>
      </p:sp>
      <p:sp>
        <p:nvSpPr>
          <p:cNvPr id="789" name="Google Shape;789;p73"/>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900"/>
              <a:buFont typeface="Tahoma"/>
              <a:buNone/>
            </a:pPr>
            <a:r>
              <a:rPr lang="en-GB"/>
              <a:t>Irena Vipavc Brvar (ADP - Slovenian Social Science Data Archives) </a:t>
            </a:r>
            <a:endParaRPr/>
          </a:p>
          <a:p>
            <a:pPr marL="0" lvl="0" indent="0" algn="l" rtl="0">
              <a:lnSpc>
                <a:spcPct val="100000"/>
              </a:lnSpc>
              <a:spcBef>
                <a:spcPts val="600"/>
              </a:spcBef>
              <a:spcAft>
                <a:spcPts val="0"/>
              </a:spcAft>
              <a:buClr>
                <a:schemeClr val="lt1"/>
              </a:buClr>
              <a:buSzPts val="2900"/>
              <a:buFont typeface="Tahoma"/>
              <a:buNone/>
            </a:pPr>
            <a:r>
              <a:rPr lang="en-GB"/>
              <a:t>Jennifer Buckley (UKDS – United Kingdom Data Service)</a:t>
            </a:r>
            <a:endParaRPr/>
          </a:p>
        </p:txBody>
      </p:sp>
      <p:sp>
        <p:nvSpPr>
          <p:cNvPr id="792" name="Google Shape;792;p73"/>
          <p:cNvSpPr/>
          <p:nvPr/>
        </p:nvSpPr>
        <p:spPr>
          <a:xfrm>
            <a:off x="500601" y="6508012"/>
            <a:ext cx="5351560" cy="972075"/>
          </a:xfrm>
          <a:prstGeom prst="rect">
            <a:avLst/>
          </a:prstGeom>
          <a:noFill/>
          <a:ln>
            <a:noFill/>
          </a:ln>
        </p:spPr>
        <p:txBody>
          <a:bodyPr spcFirstLastPara="1" wrap="square" lIns="109225" tIns="54600" rIns="109225" bIns="54600" anchor="t" anchorCtr="0">
            <a:spAutoFit/>
          </a:bodyPr>
          <a:lstStyle/>
          <a:p>
            <a:pPr marL="0" marR="0" lvl="0" indent="0" algn="l" rtl="0">
              <a:lnSpc>
                <a:spcPct val="100000"/>
              </a:lnSpc>
              <a:spcBef>
                <a:spcPts val="0"/>
              </a:spcBef>
              <a:spcAft>
                <a:spcPts val="0"/>
              </a:spcAft>
              <a:buClr>
                <a:srgbClr val="000000"/>
              </a:buClr>
              <a:buSzPts val="1400"/>
              <a:buFont typeface="Helvetica Neue"/>
              <a:buNone/>
            </a:pPr>
            <a:endParaRPr sz="1400" b="1" i="1" u="none" strike="noStrike" cap="none">
              <a:solidFill>
                <a:schemeClr val="accent6"/>
              </a:solidFill>
              <a:latin typeface="Open Sans"/>
              <a:ea typeface="Open Sans"/>
              <a:cs typeface="Open Sans"/>
              <a:sym typeface="Open Sans"/>
            </a:endParaRPr>
          </a:p>
          <a:p>
            <a:pPr marL="0" marR="0" lvl="0" indent="0" algn="l" rtl="0">
              <a:lnSpc>
                <a:spcPct val="100000"/>
              </a:lnSpc>
              <a:spcBef>
                <a:spcPts val="0"/>
              </a:spcBef>
              <a:spcAft>
                <a:spcPts val="0"/>
              </a:spcAft>
              <a:buClr>
                <a:schemeClr val="accent6"/>
              </a:buClr>
              <a:buSzPts val="1400"/>
              <a:buFont typeface="Open Sans"/>
              <a:buNone/>
            </a:pPr>
            <a:r>
              <a:rPr lang="en-GB" sz="1400" b="1" i="1" u="none" strike="noStrike" cap="none">
                <a:solidFill>
                  <a:schemeClr val="accent6"/>
                </a:solidFill>
                <a:latin typeface="Open Sans"/>
                <a:ea typeface="Open Sans"/>
                <a:cs typeface="Open Sans"/>
                <a:sym typeface="Open Sans"/>
              </a:rPr>
              <a:t>Pictures from</a:t>
            </a:r>
            <a:endParaRPr/>
          </a:p>
          <a:p>
            <a:pPr marL="0" marR="0" lvl="0" indent="0" algn="l" rtl="0">
              <a:lnSpc>
                <a:spcPct val="100000"/>
              </a:lnSpc>
              <a:spcBef>
                <a:spcPts val="0"/>
              </a:spcBef>
              <a:spcAft>
                <a:spcPts val="0"/>
              </a:spcAft>
              <a:buClr>
                <a:schemeClr val="accent6"/>
              </a:buClr>
              <a:buSzPts val="1400"/>
              <a:buFont typeface="Open Sans"/>
              <a:buNone/>
            </a:pPr>
            <a:r>
              <a:rPr lang="en-GB" sz="1400" b="1" i="1" u="none" strike="noStrike" cap="none">
                <a:solidFill>
                  <a:schemeClr val="accent6"/>
                </a:solidFill>
                <a:latin typeface="Open Sans"/>
                <a:ea typeface="Open Sans"/>
                <a:cs typeface="Open Sans"/>
                <a:sym typeface="Open Sans"/>
              </a:rPr>
              <a:t>CESSDA Training Working Group (2017). </a:t>
            </a:r>
            <a:r>
              <a:rPr lang="en-GB" sz="1400" b="1" i="1" u="sng" strike="noStrike" cap="none">
                <a:solidFill>
                  <a:schemeClr val="accent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CESSDA Data Management Expert Guide</a:t>
            </a:r>
            <a:r>
              <a:rPr lang="en-GB" sz="1400" b="1" i="1" u="none" strike="noStrike" cap="none">
                <a:solidFill>
                  <a:schemeClr val="accent6"/>
                </a:solidFill>
                <a:latin typeface="Open Sans"/>
                <a:ea typeface="Open Sans"/>
                <a:cs typeface="Open Sans"/>
                <a:sym typeface="Open Sans"/>
              </a:rPr>
              <a:t>. Bergen, Norway: CESSDA ERIC.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676656" y="2193591"/>
            <a:ext cx="16397399" cy="7330673"/>
          </a:xfrm>
          <a:prstGeom prst="rect">
            <a:avLst/>
          </a:prstGeom>
          <a:noFill/>
          <a:ln>
            <a:noFill/>
          </a:ln>
        </p:spPr>
        <p:txBody>
          <a:bodyPr spcFirstLastPara="1" wrap="square" lIns="91425" tIns="45700" rIns="91425" bIns="45700" anchor="t" anchorCtr="0">
            <a:normAutofit lnSpcReduction="10000"/>
          </a:bodyPr>
          <a:lstStyle/>
          <a:p>
            <a:pPr marL="584200" lvl="0" indent="-584200" algn="l" rtl="0">
              <a:lnSpc>
                <a:spcPct val="100000"/>
              </a:lnSpc>
              <a:spcBef>
                <a:spcPts val="0"/>
              </a:spcBef>
              <a:spcAft>
                <a:spcPts val="0"/>
              </a:spcAft>
              <a:buClr>
                <a:srgbClr val="6A6C76"/>
              </a:buClr>
              <a:buSzPts val="2044"/>
              <a:buFont typeface="Tahoma"/>
              <a:buChar char="•"/>
            </a:pPr>
            <a:r>
              <a:rPr lang="en-GB"/>
              <a:t>Big Data, which are often described by their attiributes (3 Vs):</a:t>
            </a:r>
            <a:endParaRPr/>
          </a:p>
          <a:p>
            <a:pPr marL="1333500" lvl="2" indent="-287999" algn="l" rtl="0">
              <a:lnSpc>
                <a:spcPct val="100000"/>
              </a:lnSpc>
              <a:spcBef>
                <a:spcPts val="0"/>
              </a:spcBef>
              <a:spcAft>
                <a:spcPts val="0"/>
              </a:spcAft>
              <a:buClr>
                <a:srgbClr val="6A6C76"/>
              </a:buClr>
              <a:buSzPts val="1400"/>
              <a:buFont typeface="Tahoma"/>
              <a:buChar char="•"/>
            </a:pPr>
            <a:r>
              <a:rPr lang="en-GB" i="1"/>
              <a:t>Volume</a:t>
            </a:r>
            <a:r>
              <a:rPr lang="en-GB"/>
              <a:t> means that Big Data are very large and that processing them demands great computational power.</a:t>
            </a:r>
            <a:endParaRPr/>
          </a:p>
          <a:p>
            <a:pPr marL="1333500" lvl="2" indent="-287999" algn="l" rtl="0">
              <a:lnSpc>
                <a:spcPct val="100000"/>
              </a:lnSpc>
              <a:spcBef>
                <a:spcPts val="0"/>
              </a:spcBef>
              <a:spcAft>
                <a:spcPts val="0"/>
              </a:spcAft>
              <a:buClr>
                <a:srgbClr val="6A6C76"/>
              </a:buClr>
              <a:buSzPts val="1400"/>
              <a:buFont typeface="Tahoma"/>
              <a:buChar char="•"/>
            </a:pPr>
            <a:r>
              <a:rPr lang="en-GB" i="1"/>
              <a:t>Velocity </a:t>
            </a:r>
            <a:r>
              <a:rPr lang="en-GB"/>
              <a:t>stands for the fact that Big Data are produced successively and new data emerge every moment.</a:t>
            </a:r>
            <a:endParaRPr/>
          </a:p>
          <a:p>
            <a:pPr marL="1333500" lvl="2" indent="-287999" algn="l" rtl="0">
              <a:lnSpc>
                <a:spcPct val="100000"/>
              </a:lnSpc>
              <a:spcBef>
                <a:spcPts val="0"/>
              </a:spcBef>
              <a:spcAft>
                <a:spcPts val="0"/>
              </a:spcAft>
              <a:buClr>
                <a:srgbClr val="6A6C76"/>
              </a:buClr>
              <a:buSzPts val="1400"/>
              <a:buFont typeface="Tahoma"/>
              <a:buChar char="•"/>
            </a:pPr>
            <a:r>
              <a:rPr lang="en-GB" i="1"/>
              <a:t>Variety</a:t>
            </a:r>
            <a:r>
              <a:rPr lang="en-GB"/>
              <a:t> reminds us that Big Data are unstructured and messy and thus not ready for immediate analysis.</a:t>
            </a:r>
            <a:br>
              <a:rPr lang="en-GB"/>
            </a:br>
            <a:endParaRPr/>
          </a:p>
          <a:p>
            <a:pPr marL="584200" lvl="0" indent="-584200" algn="l" rtl="0">
              <a:lnSpc>
                <a:spcPct val="100000"/>
              </a:lnSpc>
              <a:spcBef>
                <a:spcPts val="0"/>
              </a:spcBef>
              <a:spcAft>
                <a:spcPts val="0"/>
              </a:spcAft>
              <a:buClr>
                <a:srgbClr val="6A6C76"/>
              </a:buClr>
              <a:buSzPts val="2044"/>
              <a:buFont typeface="Tahoma"/>
              <a:buChar char="•"/>
            </a:pPr>
            <a:r>
              <a:rPr lang="en-GB"/>
              <a:t>Depending on their source, the </a:t>
            </a:r>
            <a:r>
              <a:rPr lang="en-GB" u="sng">
                <a:solidFill>
                  <a:schemeClr val="hlink"/>
                </a:solidFill>
                <a:hlinkClick r:id="rId3"/>
              </a:rPr>
              <a:t>OECD</a:t>
            </a:r>
            <a:r>
              <a:rPr lang="en-GB"/>
              <a:t> defines six categories of Big Data:</a:t>
            </a:r>
            <a:endParaRPr/>
          </a:p>
          <a:p>
            <a:pPr marL="1333500" lvl="2" indent="-287999" algn="l" rtl="0">
              <a:lnSpc>
                <a:spcPct val="100000"/>
              </a:lnSpc>
              <a:spcBef>
                <a:spcPts val="0"/>
              </a:spcBef>
              <a:spcAft>
                <a:spcPts val="0"/>
              </a:spcAft>
              <a:buClr>
                <a:srgbClr val="6A6C76"/>
              </a:buClr>
              <a:buSzPts val="1400"/>
              <a:buFont typeface="Tahoma"/>
              <a:buChar char="•"/>
            </a:pPr>
            <a:r>
              <a:rPr lang="en-GB"/>
              <a:t>A: Data stemming from the transactions of government, for example, tax and social security systems.</a:t>
            </a:r>
            <a:endParaRPr/>
          </a:p>
          <a:p>
            <a:pPr marL="1333500" lvl="2" indent="-287999" algn="l" rtl="0">
              <a:lnSpc>
                <a:spcPct val="100000"/>
              </a:lnSpc>
              <a:spcBef>
                <a:spcPts val="0"/>
              </a:spcBef>
              <a:spcAft>
                <a:spcPts val="0"/>
              </a:spcAft>
              <a:buClr>
                <a:srgbClr val="6A6C76"/>
              </a:buClr>
              <a:buSzPts val="1400"/>
              <a:buFont typeface="Tahoma"/>
              <a:buChar char="•"/>
            </a:pPr>
            <a:r>
              <a:rPr lang="en-GB"/>
              <a:t>B: Data describing official registration or licensing requirements.</a:t>
            </a:r>
            <a:endParaRPr/>
          </a:p>
          <a:p>
            <a:pPr marL="1333500" lvl="2" indent="-287999" algn="l" rtl="0">
              <a:lnSpc>
                <a:spcPct val="100000"/>
              </a:lnSpc>
              <a:spcBef>
                <a:spcPts val="0"/>
              </a:spcBef>
              <a:spcAft>
                <a:spcPts val="0"/>
              </a:spcAft>
              <a:buClr>
                <a:srgbClr val="6A6C76"/>
              </a:buClr>
              <a:buSzPts val="1400"/>
              <a:buFont typeface="Tahoma"/>
              <a:buChar char="•"/>
            </a:pPr>
            <a:r>
              <a:rPr lang="en-GB"/>
              <a:t>C: Commercial transactions made by individuals and organisations.</a:t>
            </a:r>
            <a:endParaRPr/>
          </a:p>
          <a:p>
            <a:pPr marL="1333500" lvl="2" indent="-287999" algn="l" rtl="0">
              <a:lnSpc>
                <a:spcPct val="100000"/>
              </a:lnSpc>
              <a:spcBef>
                <a:spcPts val="0"/>
              </a:spcBef>
              <a:spcAft>
                <a:spcPts val="0"/>
              </a:spcAft>
              <a:buClr>
                <a:srgbClr val="6A6C76"/>
              </a:buClr>
              <a:buSzPts val="1400"/>
              <a:buFont typeface="Tahoma"/>
              <a:buChar char="•"/>
            </a:pPr>
            <a:r>
              <a:rPr lang="en-GB"/>
              <a:t>D: Internet data, deriving from search and social networking activities.</a:t>
            </a:r>
            <a:endParaRPr/>
          </a:p>
          <a:p>
            <a:pPr marL="1333500" lvl="2" indent="-287999" algn="l" rtl="0">
              <a:lnSpc>
                <a:spcPct val="100000"/>
              </a:lnSpc>
              <a:spcBef>
                <a:spcPts val="0"/>
              </a:spcBef>
              <a:spcAft>
                <a:spcPts val="0"/>
              </a:spcAft>
              <a:buClr>
                <a:srgbClr val="6A6C76"/>
              </a:buClr>
              <a:buSzPts val="1400"/>
              <a:buFont typeface="Tahoma"/>
              <a:buChar char="•"/>
            </a:pPr>
            <a:r>
              <a:rPr lang="en-GB"/>
              <a:t>E: Tracking data, monitoring the movement of individuals or physical objects subject to movement by humans.</a:t>
            </a:r>
            <a:endParaRPr/>
          </a:p>
          <a:p>
            <a:pPr marL="1333500" lvl="2" indent="-287999" algn="l" rtl="0">
              <a:lnSpc>
                <a:spcPct val="100000"/>
              </a:lnSpc>
              <a:spcBef>
                <a:spcPts val="0"/>
              </a:spcBef>
              <a:spcAft>
                <a:spcPts val="0"/>
              </a:spcAft>
              <a:buClr>
                <a:srgbClr val="6A6C76"/>
              </a:buClr>
              <a:buSzPts val="1400"/>
              <a:buFont typeface="Tahoma"/>
              <a:buChar char="•"/>
            </a:pPr>
            <a:r>
              <a:rPr lang="en-GB"/>
              <a:t>F: Image data, particularly aerial and satellite images but including land-based video images.</a:t>
            </a:r>
            <a:endParaRPr/>
          </a:p>
        </p:txBody>
      </p:sp>
      <p:sp>
        <p:nvSpPr>
          <p:cNvPr id="186" name="Google Shape;186;p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New data types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body" idx="1"/>
          </p:nvPr>
        </p:nvSpPr>
        <p:spPr>
          <a:xfrm>
            <a:off x="908781" y="2496211"/>
            <a:ext cx="12916946"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GB" u="sng">
                <a:solidFill>
                  <a:schemeClr val="hlink"/>
                </a:solidFill>
                <a:hlinkClick r:id="rId3"/>
              </a:rPr>
              <a:t>Social media data</a:t>
            </a:r>
            <a:r>
              <a:rPr lang="en-GB"/>
              <a:t> (category D in the OECD taxonomy) are the data from platforms like Facebook, Twitter, Instagram or YouTube,</a:t>
            </a:r>
            <a:endParaRPr/>
          </a:p>
          <a:p>
            <a:pPr marL="584200" lvl="0" indent="-584200" algn="l" rtl="0">
              <a:lnSpc>
                <a:spcPct val="100000"/>
              </a:lnSpc>
              <a:spcBef>
                <a:spcPts val="600"/>
              </a:spcBef>
              <a:spcAft>
                <a:spcPts val="0"/>
              </a:spcAft>
              <a:buClr>
                <a:srgbClr val="6A6C76"/>
              </a:buClr>
              <a:buSzPts val="2044"/>
              <a:buFont typeface="Tahoma"/>
              <a:buChar char="•"/>
            </a:pPr>
            <a:r>
              <a:rPr lang="en-GB"/>
              <a:t>These data are created by the users of such platforms.</a:t>
            </a:r>
            <a:endParaRPr/>
          </a:p>
          <a:p>
            <a:pPr marL="584200" lvl="0" indent="-584200" algn="l" rtl="0">
              <a:lnSpc>
                <a:spcPct val="100000"/>
              </a:lnSpc>
              <a:spcBef>
                <a:spcPts val="600"/>
              </a:spcBef>
              <a:spcAft>
                <a:spcPts val="0"/>
              </a:spcAft>
              <a:buClr>
                <a:srgbClr val="6A6C76"/>
              </a:buClr>
              <a:buSzPts val="2044"/>
              <a:buFont typeface="Tahoma"/>
              <a:buChar char="•"/>
            </a:pPr>
            <a:r>
              <a:rPr lang="en-GB"/>
              <a:t>Researchers can access these data in three main ways: </a:t>
            </a:r>
            <a:endParaRPr/>
          </a:p>
          <a:p>
            <a:pPr marL="1333500" lvl="2" indent="-287999" algn="l" rtl="0">
              <a:lnSpc>
                <a:spcPct val="100000"/>
              </a:lnSpc>
              <a:spcBef>
                <a:spcPts val="600"/>
              </a:spcBef>
              <a:spcAft>
                <a:spcPts val="0"/>
              </a:spcAft>
              <a:buClr>
                <a:srgbClr val="6A6C76"/>
              </a:buClr>
              <a:buSzPts val="1400"/>
              <a:buFont typeface="Tahoma"/>
              <a:buChar char="•"/>
            </a:pPr>
            <a:r>
              <a:rPr lang="en-GB"/>
              <a:t>1) Direct cooperation with the companies/platforms, </a:t>
            </a:r>
            <a:endParaRPr/>
          </a:p>
          <a:p>
            <a:pPr marL="1333500" lvl="2" indent="-287999" algn="l" rtl="0">
              <a:lnSpc>
                <a:spcPct val="100000"/>
              </a:lnSpc>
              <a:spcBef>
                <a:spcPts val="600"/>
              </a:spcBef>
              <a:spcAft>
                <a:spcPts val="0"/>
              </a:spcAft>
              <a:buClr>
                <a:srgbClr val="6A6C76"/>
              </a:buClr>
              <a:buSzPts val="1400"/>
              <a:buFont typeface="Tahoma"/>
              <a:buChar char="•"/>
            </a:pPr>
            <a:r>
              <a:rPr lang="en-GB"/>
              <a:t>2) Buying from data resellers, </a:t>
            </a:r>
            <a:endParaRPr/>
          </a:p>
          <a:p>
            <a:pPr marL="1333500" lvl="2" indent="-287999" algn="l" rtl="0">
              <a:lnSpc>
                <a:spcPct val="100000"/>
              </a:lnSpc>
              <a:spcBef>
                <a:spcPts val="600"/>
              </a:spcBef>
              <a:spcAft>
                <a:spcPts val="0"/>
              </a:spcAft>
              <a:buClr>
                <a:srgbClr val="6A6C76"/>
              </a:buClr>
              <a:buSzPts val="1400"/>
              <a:buFont typeface="Tahoma"/>
              <a:buChar char="•"/>
            </a:pPr>
            <a:r>
              <a:rPr lang="en-GB"/>
              <a:t>3) Via APIs (one might add web scraping to the list but most platforms/companies discourage its use).</a:t>
            </a:r>
            <a:endParaRPr/>
          </a:p>
        </p:txBody>
      </p:sp>
      <p:sp>
        <p:nvSpPr>
          <p:cNvPr id="192" name="Google Shape;192;p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GB"/>
              <a:t>Social media data</a:t>
            </a:r>
            <a:endParaRPr/>
          </a:p>
        </p:txBody>
      </p:sp>
    </p:spTree>
  </p:cSld>
  <p:clrMapOvr>
    <a:masterClrMapping/>
  </p:clrMapOvr>
</p:sld>
</file>

<file path=ppt/theme/theme1.xml><?xml version="1.0" encoding="utf-8"?>
<a:theme xmlns:a="http://schemas.openxmlformats.org/drawingml/2006/main" name="White">
  <a:themeElements>
    <a:clrScheme name="CESSDA">
      <a:dk1>
        <a:srgbClr val="4E4D56"/>
      </a:dk1>
      <a:lt1>
        <a:srgbClr val="A4C9E8"/>
      </a:lt1>
      <a:dk2>
        <a:srgbClr val="454545"/>
      </a:dk2>
      <a:lt2>
        <a:srgbClr val="E6E6E6"/>
      </a:lt2>
      <a:accent1>
        <a:srgbClr val="75B7E8"/>
      </a:accent1>
      <a:accent2>
        <a:srgbClr val="4E4D56"/>
      </a:accent2>
      <a:accent3>
        <a:srgbClr val="FFFFFF"/>
      </a:accent3>
      <a:accent4>
        <a:srgbClr val="FFFFFF"/>
      </a:accent4>
      <a:accent5>
        <a:srgbClr val="FFFFFF"/>
      </a:accent5>
      <a:accent6>
        <a:srgbClr val="FFFFFF"/>
      </a:accent6>
      <a:hlink>
        <a:srgbClr val="2A8FDB"/>
      </a:hlink>
      <a:folHlink>
        <a:srgbClr val="9291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8957</Words>
  <Application>Microsoft Office PowerPoint</Application>
  <PresentationFormat>Benutzerdefiniert</PresentationFormat>
  <Paragraphs>757</Paragraphs>
  <Slides>73</Slides>
  <Notes>73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73</vt:i4>
      </vt:variant>
    </vt:vector>
  </HeadingPairs>
  <TitlesOfParts>
    <vt:vector size="82" baseType="lpstr">
      <vt:lpstr>Tahoma</vt:lpstr>
      <vt:lpstr>Open Sans Light</vt:lpstr>
      <vt:lpstr>Open Sans</vt:lpstr>
      <vt:lpstr>Noto Sans Symbols</vt:lpstr>
      <vt:lpstr>Arial</vt:lpstr>
      <vt:lpstr>Helvetica Neue</vt:lpstr>
      <vt:lpstr>Calibri</vt:lpstr>
      <vt:lpstr>Open Sans </vt:lpstr>
      <vt:lpstr>White</vt:lpstr>
      <vt:lpstr>PowerPoint-Präsentation</vt:lpstr>
      <vt:lpstr>Overview</vt:lpstr>
      <vt:lpstr>PowerPoint-Präsentation</vt:lpstr>
      <vt:lpstr>Activity 1  Your knowledge and experience of the data landscape</vt:lpstr>
      <vt:lpstr>Types of data</vt:lpstr>
      <vt:lpstr>Types of data: level of analysis</vt:lpstr>
      <vt:lpstr>Types of data: time</vt:lpstr>
      <vt:lpstr>New data types</vt:lpstr>
      <vt:lpstr>Social media data</vt:lpstr>
      <vt:lpstr>Sources of microdata</vt:lpstr>
      <vt:lpstr>European social science data archives </vt:lpstr>
      <vt:lpstr> Consortium of European Social Science  Data Archives </vt:lpstr>
      <vt:lpstr>Members</vt:lpstr>
      <vt:lpstr>National data services </vt:lpstr>
      <vt:lpstr>Open Access to research data (European Commission)</vt:lpstr>
      <vt:lpstr>PowerPoint-Präsentation</vt:lpstr>
      <vt:lpstr>Open Access to research data</vt:lpstr>
      <vt:lpstr>PowerPoint-Präsentation</vt:lpstr>
      <vt:lpstr> Slovenian Social Science Data Archives (ADP) </vt:lpstr>
      <vt:lpstr>UK Data Service</vt:lpstr>
      <vt:lpstr>Cross-national studies </vt:lpstr>
      <vt:lpstr>International Social Survey Programme (ISSP)</vt:lpstr>
      <vt:lpstr> European Social Survey (ESS) </vt:lpstr>
      <vt:lpstr>PowerPoint-Präsentation</vt:lpstr>
      <vt:lpstr>Survey of Health, Ageing and Retirement  in Europe (SHARE)</vt:lpstr>
      <vt:lpstr>Examples: Longitudinal studies</vt:lpstr>
      <vt:lpstr>Five key data providing organizations</vt:lpstr>
      <vt:lpstr>Eurostat</vt:lpstr>
      <vt:lpstr>Metadata for Official Statistics </vt:lpstr>
      <vt:lpstr>PowerPoint-Präsentation</vt:lpstr>
      <vt:lpstr>PowerPoint-Präsentation</vt:lpstr>
      <vt:lpstr>PowerPoint-Präsentation</vt:lpstr>
      <vt:lpstr>Direct from project websites</vt:lpstr>
      <vt:lpstr>Data repositories </vt:lpstr>
      <vt:lpstr>PowerPoint-Präsentation</vt:lpstr>
      <vt:lpstr>PowerPoint-Präsentation</vt:lpstr>
      <vt:lpstr>PowerPoint-Präsentation</vt:lpstr>
      <vt:lpstr>Four ways we can use archived data</vt:lpstr>
      <vt:lpstr>Identifying data needs</vt:lpstr>
      <vt:lpstr>Identifying data needs</vt:lpstr>
      <vt:lpstr>Activity: Identify data needs</vt:lpstr>
      <vt:lpstr>Searching data archives</vt:lpstr>
      <vt:lpstr>Three types of search</vt:lpstr>
      <vt:lpstr>Online catalogues – searching (browsing)</vt:lpstr>
      <vt:lpstr>PowerPoint-Präsentation</vt:lpstr>
      <vt:lpstr>PowerPoint-Präsentation</vt:lpstr>
      <vt:lpstr>Documentation often extensive</vt:lpstr>
      <vt:lpstr>NESSTAR for online browsing and analysis</vt:lpstr>
      <vt:lpstr>Frequency distribution of one variable</vt:lpstr>
      <vt:lpstr>Crosstabs – frequency distribution of two variables </vt:lpstr>
      <vt:lpstr>PowerPoint-Präsentation</vt:lpstr>
      <vt:lpstr>Finding data </vt:lpstr>
      <vt:lpstr>CESSDA data catalogue </vt:lpstr>
      <vt:lpstr>Finding data in practice </vt:lpstr>
      <vt:lpstr>ELSST</vt:lpstr>
      <vt:lpstr>Activity: Searching for data </vt:lpstr>
      <vt:lpstr>PowerPoint-Präsentation</vt:lpstr>
      <vt:lpstr>Metadata and documentation</vt:lpstr>
      <vt:lpstr>What to look for when assessing quality?</vt:lpstr>
      <vt:lpstr>But is it useful?</vt:lpstr>
      <vt:lpstr>Accessing data</vt:lpstr>
      <vt:lpstr>Data access arrangements 1</vt:lpstr>
      <vt:lpstr>Data access arrangements 2</vt:lpstr>
      <vt:lpstr> And finally…remember to cite data </vt:lpstr>
      <vt:lpstr>PowerPoint-Präsentation</vt:lpstr>
      <vt:lpstr>PowerPoint-Präsentation</vt:lpstr>
      <vt:lpstr>Resources for social media data</vt:lpstr>
      <vt:lpstr>Availability of social media data</vt:lpstr>
      <vt:lpstr>Platforms as social media data sources</vt:lpstr>
      <vt:lpstr>Social media data in European Data Archives</vt:lpstr>
      <vt:lpstr>PowerPoint-Präsentation</vt:lpstr>
      <vt:lpstr>More literature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Smith</dc:creator>
  <cp:lastModifiedBy>Piesch, Sophia</cp:lastModifiedBy>
  <cp:revision>6</cp:revision>
  <dcterms:created xsi:type="dcterms:W3CDTF">2019-12-04T12:40:52Z</dcterms:created>
  <dcterms:modified xsi:type="dcterms:W3CDTF">2022-02-04T06:44:53Z</dcterms:modified>
</cp:coreProperties>
</file>